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146" d="100"/>
          <a:sy n="146" d="100"/>
        </p:scale>
        <p:origin x="-120" y="-5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09700" y="635000"/>
            <a:ext cx="6324600" cy="1206500"/>
          </a:xfrm>
          <a:prstGeom prst="rect">
            <a:avLst/>
          </a:prstGeom>
        </p:spPr>
      </p:pic>
      <p:sp>
        <p:nvSpPr>
          <p:cNvPr id="3" name="TextBox 2"/>
          <p:cNvSpPr txBox="1"/>
          <p:nvPr/>
        </p:nvSpPr>
        <p:spPr>
          <a:xfrm>
            <a:off x="635000" y="4064000"/>
            <a:ext cx="7620000" cy="317500"/>
          </a:xfrm>
          <a:prstGeom prst="rect">
            <a:avLst/>
          </a:prstGeom>
        </p:spPr>
        <p:txBody>
          <a:bodyPr/>
          <a:lstStyle/>
          <a:p>
            <a:r>
              <a:rPr lang="en-US" sz="1000" i="0" baseline="0">
                <a:latin typeface="Arial"/>
              </a:rPr>
              <a:t> Figure 1. Obtaining a probe-probe distance distribution from X-ray scattering interferometry. (Left) A DNA duplex is labeled with gold nanocrystal probes. Subtracting the scattering profiles of the two singly labeled helices from the profiles of the doubly lab...</a:t>
            </a:r>
          </a:p>
        </p:txBody>
      </p:sp>
      <p:sp>
        <p:nvSpPr>
          <p:cNvPr id="4" name="TextBox 3"/>
          <p:cNvSpPr txBox="1"/>
          <p:nvPr/>
        </p:nvSpPr>
        <p:spPr>
          <a:xfrm>
            <a:off x="635000" y="4889500"/>
            <a:ext cx="7620000" cy="254000"/>
          </a:xfrm>
          <a:prstGeom prst="rect">
            <a:avLst/>
          </a:prstGeom>
        </p:spPr>
        <p:txBody>
          <a:bodyPr/>
          <a:lstStyle/>
          <a:p>
            <a:r>
              <a:rPr lang="en-US" sz="1000">
                <a:latin typeface="Arial"/>
              </a:rPr>
              <a:t>Xuesong Shi,  Steve Bonilla,  Daniel Herschlag,  Pehr Harbury</a:t>
            </a:r>
          </a:p>
        </p:txBody>
      </p:sp>
      <p:sp>
        <p:nvSpPr>
          <p:cNvPr id="5" name="TextBox 4"/>
          <p:cNvSpPr txBox="1"/>
          <p:nvPr/>
        </p:nvSpPr>
        <p:spPr>
          <a:xfrm>
            <a:off x="635000" y="5270500"/>
            <a:ext cx="7620000" cy="254000"/>
          </a:xfrm>
          <a:prstGeom prst="rect">
            <a:avLst/>
          </a:prstGeom>
        </p:spPr>
        <p:txBody>
          <a:bodyPr/>
          <a:lstStyle/>
          <a:p>
            <a:r>
              <a:rPr lang="en-US" sz="1000" b="1" i="0" baseline="0">
                <a:latin typeface="Arial"/>
              </a:rPr>
              <a:t> Chapter Three – Quantifying Nucleic Acid Ensembles with X-ray Scattering Interferometry</a:t>
            </a:r>
          </a:p>
        </p:txBody>
      </p:sp>
      <p:sp>
        <p:nvSpPr>
          <p:cNvPr id="6" name="TextBox 5"/>
          <p:cNvSpPr txBox="1"/>
          <p:nvPr/>
        </p:nvSpPr>
        <p:spPr>
          <a:xfrm>
            <a:off x="635000" y="5651500"/>
            <a:ext cx="7620000" cy="254000"/>
          </a:xfrm>
          <a:prstGeom prst="rect">
            <a:avLst/>
          </a:prstGeom>
        </p:spPr>
        <p:txBody>
          <a:bodyPr/>
          <a:lstStyle/>
          <a:p>
            <a:r>
              <a:rPr lang="en-US" sz="1000">
                <a:latin typeface="Arial"/>
              </a:rPr>
              <a:t>Methods in Enzymology, Volume 558, 2015, 75–97</a:t>
            </a:r>
          </a:p>
        </p:txBody>
      </p:sp>
      <p:sp>
        <p:nvSpPr>
          <p:cNvPr id="7" name="TextBox 6"/>
          <p:cNvSpPr txBox="1"/>
          <p:nvPr/>
        </p:nvSpPr>
        <p:spPr>
          <a:xfrm>
            <a:off x="635000" y="6032500"/>
            <a:ext cx="7620000" cy="254000"/>
          </a:xfrm>
          <a:prstGeom prst="rect">
            <a:avLst/>
          </a:prstGeom>
        </p:spPr>
        <p:txBody>
          <a:bodyPr/>
          <a:lstStyle/>
          <a:p>
            <a:r>
              <a:rPr lang="en-US" sz="1000">
                <a:latin typeface="Arial"/>
              </a:rPr>
              <a:t>http://dx.doi.org/10.1016/bs.mie.2015.02.001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08300" y="635000"/>
            <a:ext cx="3340100" cy="3302000"/>
          </a:xfrm>
          <a:prstGeom prst="rect">
            <a:avLst/>
          </a:prstGeom>
        </p:spPr>
      </p:pic>
      <p:sp>
        <p:nvSpPr>
          <p:cNvPr id="3" name="TextBox 2"/>
          <p:cNvSpPr txBox="1"/>
          <p:nvPr/>
        </p:nvSpPr>
        <p:spPr>
          <a:xfrm>
            <a:off x="635000" y="4064000"/>
            <a:ext cx="7620000" cy="317500"/>
          </a:xfrm>
          <a:prstGeom prst="rect">
            <a:avLst/>
          </a:prstGeom>
        </p:spPr>
        <p:txBody>
          <a:bodyPr/>
          <a:lstStyle/>
          <a:p>
            <a:r>
              <a:rPr lang="en-US" sz="1000" i="0" baseline="0">
                <a:latin typeface="Arial"/>
              </a:rPr>
              <a:t> Figure 2. An illustration of the Au nanocrystal (spheres) with its thioglucose protection shell. The nanocrystal coordinates are based on a substructure of the nanocrystal reported in Jadzinsky, Calero, Ackerson, Bushnell, and Kornberg (2007) and the experimen...</a:t>
            </a:r>
          </a:p>
        </p:txBody>
      </p:sp>
      <p:sp>
        <p:nvSpPr>
          <p:cNvPr id="4" name="TextBox 3"/>
          <p:cNvSpPr txBox="1"/>
          <p:nvPr/>
        </p:nvSpPr>
        <p:spPr>
          <a:xfrm>
            <a:off x="635000" y="4889500"/>
            <a:ext cx="7620000" cy="254000"/>
          </a:xfrm>
          <a:prstGeom prst="rect">
            <a:avLst/>
          </a:prstGeom>
        </p:spPr>
        <p:txBody>
          <a:bodyPr/>
          <a:lstStyle/>
          <a:p>
            <a:r>
              <a:rPr lang="en-US" sz="1000">
                <a:latin typeface="Arial"/>
              </a:rPr>
              <a:t>Xuesong Shi,  Steve Bonilla,  Daniel Herschlag,  Pehr Harbury</a:t>
            </a:r>
          </a:p>
        </p:txBody>
      </p:sp>
      <p:sp>
        <p:nvSpPr>
          <p:cNvPr id="5" name="TextBox 4"/>
          <p:cNvSpPr txBox="1"/>
          <p:nvPr/>
        </p:nvSpPr>
        <p:spPr>
          <a:xfrm>
            <a:off x="635000" y="5270500"/>
            <a:ext cx="7620000" cy="254000"/>
          </a:xfrm>
          <a:prstGeom prst="rect">
            <a:avLst/>
          </a:prstGeom>
        </p:spPr>
        <p:txBody>
          <a:bodyPr/>
          <a:lstStyle/>
          <a:p>
            <a:r>
              <a:rPr lang="en-US" sz="1000" b="1" i="0" baseline="0">
                <a:latin typeface="Arial"/>
              </a:rPr>
              <a:t> Chapter Three – Quantifying Nucleic Acid Ensembles with X-ray Scattering Interferometry</a:t>
            </a:r>
          </a:p>
        </p:txBody>
      </p:sp>
      <p:sp>
        <p:nvSpPr>
          <p:cNvPr id="6" name="TextBox 5"/>
          <p:cNvSpPr txBox="1"/>
          <p:nvPr/>
        </p:nvSpPr>
        <p:spPr>
          <a:xfrm>
            <a:off x="635000" y="5651500"/>
            <a:ext cx="7620000" cy="254000"/>
          </a:xfrm>
          <a:prstGeom prst="rect">
            <a:avLst/>
          </a:prstGeom>
        </p:spPr>
        <p:txBody>
          <a:bodyPr/>
          <a:lstStyle/>
          <a:p>
            <a:r>
              <a:rPr lang="en-US" sz="1000">
                <a:latin typeface="Arial"/>
              </a:rPr>
              <a:t>Methods in Enzymology, Volume 558, 2015, 75–97</a:t>
            </a:r>
          </a:p>
        </p:txBody>
      </p:sp>
      <p:sp>
        <p:nvSpPr>
          <p:cNvPr id="7" name="TextBox 6"/>
          <p:cNvSpPr txBox="1"/>
          <p:nvPr/>
        </p:nvSpPr>
        <p:spPr>
          <a:xfrm>
            <a:off x="635000" y="6032500"/>
            <a:ext cx="7620000" cy="254000"/>
          </a:xfrm>
          <a:prstGeom prst="rect">
            <a:avLst/>
          </a:prstGeom>
        </p:spPr>
        <p:txBody>
          <a:bodyPr/>
          <a:lstStyle/>
          <a:p>
            <a:r>
              <a:rPr lang="en-US" sz="1000">
                <a:latin typeface="Arial"/>
              </a:rPr>
              <a:t>http://dx.doi.org/10.1016/bs.mie.2015.02.001</a:t>
            </a:r>
          </a:p>
        </p:txBody>
      </p:sp>
    </p:spTree>
    <p:extLst>
      <p:ext uri="{BB962C8B-B14F-4D97-AF65-F5344CB8AC3E}">
        <p14:creationId xmlns:p14="http://schemas.microsoft.com/office/powerpoint/2010/main" val="2463836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06600" y="635000"/>
            <a:ext cx="5143500" cy="3302000"/>
          </a:xfrm>
          <a:prstGeom prst="rect">
            <a:avLst/>
          </a:prstGeom>
        </p:spPr>
      </p:pic>
      <p:sp>
        <p:nvSpPr>
          <p:cNvPr id="3" name="TextBox 2"/>
          <p:cNvSpPr txBox="1"/>
          <p:nvPr/>
        </p:nvSpPr>
        <p:spPr>
          <a:xfrm>
            <a:off x="635000" y="4064000"/>
            <a:ext cx="7620000" cy="317500"/>
          </a:xfrm>
          <a:prstGeom prst="rect">
            <a:avLst/>
          </a:prstGeom>
        </p:spPr>
        <p:txBody>
          <a:bodyPr/>
          <a:lstStyle/>
          <a:p>
            <a:r>
              <a:rPr lang="en-US" sz="1000" i="0" baseline="0">
                <a:latin typeface="Arial"/>
              </a:rPr>
              <a:t> Figure 3. An ensemble model for a three adenosine DNA (DNA-3A) bulge based on XSI data. (A) Comparison of the Au–Au center-to-center distance distributions for a 26-base pair DNA helix (gray) and for DNA-3A, a 26-base pair DNA helix with a three adenosine bulg...</a:t>
            </a:r>
          </a:p>
        </p:txBody>
      </p:sp>
      <p:sp>
        <p:nvSpPr>
          <p:cNvPr id="4" name="TextBox 3"/>
          <p:cNvSpPr txBox="1"/>
          <p:nvPr/>
        </p:nvSpPr>
        <p:spPr>
          <a:xfrm>
            <a:off x="635000" y="4889500"/>
            <a:ext cx="7620000" cy="254000"/>
          </a:xfrm>
          <a:prstGeom prst="rect">
            <a:avLst/>
          </a:prstGeom>
        </p:spPr>
        <p:txBody>
          <a:bodyPr/>
          <a:lstStyle/>
          <a:p>
            <a:r>
              <a:rPr lang="en-US" sz="1000">
                <a:latin typeface="Arial"/>
              </a:rPr>
              <a:t>Xuesong Shi,  Steve Bonilla,  Daniel Herschlag,  Pehr Harbury</a:t>
            </a:r>
          </a:p>
        </p:txBody>
      </p:sp>
      <p:sp>
        <p:nvSpPr>
          <p:cNvPr id="5" name="TextBox 4"/>
          <p:cNvSpPr txBox="1"/>
          <p:nvPr/>
        </p:nvSpPr>
        <p:spPr>
          <a:xfrm>
            <a:off x="635000" y="5270500"/>
            <a:ext cx="7620000" cy="254000"/>
          </a:xfrm>
          <a:prstGeom prst="rect">
            <a:avLst/>
          </a:prstGeom>
        </p:spPr>
        <p:txBody>
          <a:bodyPr/>
          <a:lstStyle/>
          <a:p>
            <a:r>
              <a:rPr lang="en-US" sz="1000" b="1" i="0" baseline="0">
                <a:latin typeface="Arial"/>
              </a:rPr>
              <a:t> Chapter Three – Quantifying Nucleic Acid Ensembles with X-ray Scattering Interferometry</a:t>
            </a:r>
          </a:p>
        </p:txBody>
      </p:sp>
      <p:sp>
        <p:nvSpPr>
          <p:cNvPr id="6" name="TextBox 5"/>
          <p:cNvSpPr txBox="1"/>
          <p:nvPr/>
        </p:nvSpPr>
        <p:spPr>
          <a:xfrm>
            <a:off x="635000" y="5651500"/>
            <a:ext cx="7620000" cy="254000"/>
          </a:xfrm>
          <a:prstGeom prst="rect">
            <a:avLst/>
          </a:prstGeom>
        </p:spPr>
        <p:txBody>
          <a:bodyPr/>
          <a:lstStyle/>
          <a:p>
            <a:r>
              <a:rPr lang="en-US" sz="1000">
                <a:latin typeface="Arial"/>
              </a:rPr>
              <a:t>Methods in Enzymology, Volume 558, 2015, 75–97</a:t>
            </a:r>
          </a:p>
        </p:txBody>
      </p:sp>
      <p:sp>
        <p:nvSpPr>
          <p:cNvPr id="7" name="TextBox 6"/>
          <p:cNvSpPr txBox="1"/>
          <p:nvPr/>
        </p:nvSpPr>
        <p:spPr>
          <a:xfrm>
            <a:off x="635000" y="6032500"/>
            <a:ext cx="7620000" cy="254000"/>
          </a:xfrm>
          <a:prstGeom prst="rect">
            <a:avLst/>
          </a:prstGeom>
        </p:spPr>
        <p:txBody>
          <a:bodyPr/>
          <a:lstStyle/>
          <a:p>
            <a:r>
              <a:rPr lang="en-US" sz="1000">
                <a:latin typeface="Arial"/>
              </a:rPr>
              <a:t>http://dx.doi.org/10.1016/bs.mie.2015.02.001</a:t>
            </a:r>
          </a:p>
        </p:txBody>
      </p:sp>
    </p:spTree>
    <p:extLst>
      <p:ext uri="{BB962C8B-B14F-4D97-AF65-F5344CB8AC3E}">
        <p14:creationId xmlns:p14="http://schemas.microsoft.com/office/powerpoint/2010/main" val="126950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65400" y="635000"/>
            <a:ext cx="4013200" cy="2501900"/>
          </a:xfrm>
          <a:prstGeom prst="rect">
            <a:avLst/>
          </a:prstGeom>
        </p:spPr>
      </p:pic>
      <p:sp>
        <p:nvSpPr>
          <p:cNvPr id="3" name="TextBox 2"/>
          <p:cNvSpPr txBox="1"/>
          <p:nvPr/>
        </p:nvSpPr>
        <p:spPr>
          <a:xfrm>
            <a:off x="635000" y="4064000"/>
            <a:ext cx="7620000" cy="317500"/>
          </a:xfrm>
          <a:prstGeom prst="rect">
            <a:avLst/>
          </a:prstGeom>
        </p:spPr>
        <p:txBody>
          <a:bodyPr/>
          <a:lstStyle/>
          <a:p>
            <a:r>
              <a:rPr lang="en-US" sz="1000" i="0" baseline="0">
                <a:latin typeface="Arial"/>
              </a:rPr>
              <a:t> Scheme 1. Two sets of hypothetical 15-mer DNA constructs. The top quartet is labeled with gold nanocrystal probes at its ends, and the bottom quartet is labeled with gold nanocrystals at internal thymidine residues. The quartets are assembled from four single-...</a:t>
            </a:r>
          </a:p>
        </p:txBody>
      </p:sp>
      <p:sp>
        <p:nvSpPr>
          <p:cNvPr id="4" name="TextBox 3"/>
          <p:cNvSpPr txBox="1"/>
          <p:nvPr/>
        </p:nvSpPr>
        <p:spPr>
          <a:xfrm>
            <a:off x="635000" y="4889500"/>
            <a:ext cx="7620000" cy="254000"/>
          </a:xfrm>
          <a:prstGeom prst="rect">
            <a:avLst/>
          </a:prstGeom>
        </p:spPr>
        <p:txBody>
          <a:bodyPr/>
          <a:lstStyle/>
          <a:p>
            <a:r>
              <a:rPr lang="en-US" sz="1000">
                <a:latin typeface="Arial"/>
              </a:rPr>
              <a:t>Xuesong Shi,  Steve Bonilla,  Daniel Herschlag,  Pehr Harbury</a:t>
            </a:r>
          </a:p>
        </p:txBody>
      </p:sp>
      <p:sp>
        <p:nvSpPr>
          <p:cNvPr id="5" name="TextBox 4"/>
          <p:cNvSpPr txBox="1"/>
          <p:nvPr/>
        </p:nvSpPr>
        <p:spPr>
          <a:xfrm>
            <a:off x="635000" y="5270500"/>
            <a:ext cx="7620000" cy="254000"/>
          </a:xfrm>
          <a:prstGeom prst="rect">
            <a:avLst/>
          </a:prstGeom>
        </p:spPr>
        <p:txBody>
          <a:bodyPr/>
          <a:lstStyle/>
          <a:p>
            <a:r>
              <a:rPr lang="en-US" sz="1000" b="1" i="0" baseline="0">
                <a:latin typeface="Arial"/>
              </a:rPr>
              <a:t> Chapter Three – Quantifying Nucleic Acid Ensembles with X-ray Scattering Interferometry</a:t>
            </a:r>
          </a:p>
        </p:txBody>
      </p:sp>
      <p:sp>
        <p:nvSpPr>
          <p:cNvPr id="6" name="TextBox 5"/>
          <p:cNvSpPr txBox="1"/>
          <p:nvPr/>
        </p:nvSpPr>
        <p:spPr>
          <a:xfrm>
            <a:off x="635000" y="5651500"/>
            <a:ext cx="7620000" cy="254000"/>
          </a:xfrm>
          <a:prstGeom prst="rect">
            <a:avLst/>
          </a:prstGeom>
        </p:spPr>
        <p:txBody>
          <a:bodyPr/>
          <a:lstStyle/>
          <a:p>
            <a:r>
              <a:rPr lang="en-US" sz="1000">
                <a:latin typeface="Arial"/>
              </a:rPr>
              <a:t>Methods in Enzymology, Volume 558, 2015, 75–97</a:t>
            </a:r>
          </a:p>
        </p:txBody>
      </p:sp>
      <p:sp>
        <p:nvSpPr>
          <p:cNvPr id="7" name="TextBox 6"/>
          <p:cNvSpPr txBox="1"/>
          <p:nvPr/>
        </p:nvSpPr>
        <p:spPr>
          <a:xfrm>
            <a:off x="635000" y="6032500"/>
            <a:ext cx="7620000" cy="254000"/>
          </a:xfrm>
          <a:prstGeom prst="rect">
            <a:avLst/>
          </a:prstGeom>
        </p:spPr>
        <p:txBody>
          <a:bodyPr/>
          <a:lstStyle/>
          <a:p>
            <a:r>
              <a:rPr lang="en-US" sz="1000">
                <a:latin typeface="Arial"/>
              </a:rPr>
              <a:t>http://dx.doi.org/10.1016/bs.mie.2015.02.001</a:t>
            </a:r>
          </a:p>
        </p:txBody>
      </p:sp>
    </p:spTree>
    <p:extLst>
      <p:ext uri="{BB962C8B-B14F-4D97-AF65-F5344CB8AC3E}">
        <p14:creationId xmlns:p14="http://schemas.microsoft.com/office/powerpoint/2010/main" val="100854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33700" y="635000"/>
            <a:ext cx="3276600" cy="3302000"/>
          </a:xfrm>
          <a:prstGeom prst="rect">
            <a:avLst/>
          </a:prstGeom>
        </p:spPr>
      </p:pic>
      <p:sp>
        <p:nvSpPr>
          <p:cNvPr id="3" name="TextBox 2"/>
          <p:cNvSpPr txBox="1"/>
          <p:nvPr/>
        </p:nvSpPr>
        <p:spPr>
          <a:xfrm>
            <a:off x="635000" y="4064000"/>
            <a:ext cx="7620000" cy="317500"/>
          </a:xfrm>
          <a:prstGeom prst="rect">
            <a:avLst/>
          </a:prstGeom>
        </p:spPr>
        <p:txBody>
          <a:bodyPr/>
          <a:lstStyle/>
          <a:p>
            <a:r>
              <a:rPr lang="en-US" sz="1000" i="0" baseline="0">
                <a:latin typeface="Arial"/>
              </a:rPr>
              <a:t> Figure 4. A sample HPLC chromatogram of Au-labeled oligonucleotides. An ion-exchange HPLC chromatogram of a crude coupling reaction between gold nanocrystals and thiol-modified DNA. The different products and biproducts include uncoupled gold nanocrystals (Au)...</a:t>
            </a:r>
          </a:p>
        </p:txBody>
      </p:sp>
      <p:sp>
        <p:nvSpPr>
          <p:cNvPr id="4" name="TextBox 3"/>
          <p:cNvSpPr txBox="1"/>
          <p:nvPr/>
        </p:nvSpPr>
        <p:spPr>
          <a:xfrm>
            <a:off x="635000" y="4889500"/>
            <a:ext cx="7620000" cy="254000"/>
          </a:xfrm>
          <a:prstGeom prst="rect">
            <a:avLst/>
          </a:prstGeom>
        </p:spPr>
        <p:txBody>
          <a:bodyPr/>
          <a:lstStyle/>
          <a:p>
            <a:r>
              <a:rPr lang="en-US" sz="1000">
                <a:latin typeface="Arial"/>
              </a:rPr>
              <a:t>Xuesong Shi,  Steve Bonilla,  Daniel Herschlag,  Pehr Harbury</a:t>
            </a:r>
          </a:p>
        </p:txBody>
      </p:sp>
      <p:sp>
        <p:nvSpPr>
          <p:cNvPr id="5" name="TextBox 4"/>
          <p:cNvSpPr txBox="1"/>
          <p:nvPr/>
        </p:nvSpPr>
        <p:spPr>
          <a:xfrm>
            <a:off x="635000" y="5270500"/>
            <a:ext cx="7620000" cy="254000"/>
          </a:xfrm>
          <a:prstGeom prst="rect">
            <a:avLst/>
          </a:prstGeom>
        </p:spPr>
        <p:txBody>
          <a:bodyPr/>
          <a:lstStyle/>
          <a:p>
            <a:r>
              <a:rPr lang="en-US" sz="1000" b="1" i="0" baseline="0">
                <a:latin typeface="Arial"/>
              </a:rPr>
              <a:t> Chapter Three – Quantifying Nucleic Acid Ensembles with X-ray Scattering Interferometry</a:t>
            </a:r>
          </a:p>
        </p:txBody>
      </p:sp>
      <p:sp>
        <p:nvSpPr>
          <p:cNvPr id="6" name="TextBox 5"/>
          <p:cNvSpPr txBox="1"/>
          <p:nvPr/>
        </p:nvSpPr>
        <p:spPr>
          <a:xfrm>
            <a:off x="635000" y="5651500"/>
            <a:ext cx="7620000" cy="254000"/>
          </a:xfrm>
          <a:prstGeom prst="rect">
            <a:avLst/>
          </a:prstGeom>
        </p:spPr>
        <p:txBody>
          <a:bodyPr/>
          <a:lstStyle/>
          <a:p>
            <a:r>
              <a:rPr lang="en-US" sz="1000">
                <a:latin typeface="Arial"/>
              </a:rPr>
              <a:t>Methods in Enzymology, Volume 558, 2015, 75–97</a:t>
            </a:r>
          </a:p>
        </p:txBody>
      </p:sp>
      <p:sp>
        <p:nvSpPr>
          <p:cNvPr id="7" name="TextBox 6"/>
          <p:cNvSpPr txBox="1"/>
          <p:nvPr/>
        </p:nvSpPr>
        <p:spPr>
          <a:xfrm>
            <a:off x="635000" y="6032500"/>
            <a:ext cx="7620000" cy="254000"/>
          </a:xfrm>
          <a:prstGeom prst="rect">
            <a:avLst/>
          </a:prstGeom>
        </p:spPr>
        <p:txBody>
          <a:bodyPr/>
          <a:lstStyle/>
          <a:p>
            <a:r>
              <a:rPr lang="en-US" sz="1000">
                <a:latin typeface="Arial"/>
              </a:rPr>
              <a:t>http://dx.doi.org/10.1016/bs.mie.2015.02.001</a:t>
            </a:r>
          </a:p>
        </p:txBody>
      </p:sp>
    </p:spTree>
    <p:extLst>
      <p:ext uri="{BB962C8B-B14F-4D97-AF65-F5344CB8AC3E}">
        <p14:creationId xmlns:p14="http://schemas.microsoft.com/office/powerpoint/2010/main" val="703224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459</Words>
  <Application>Microsoft Macintosh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mwillia</cp:lastModifiedBy>
  <cp:revision>3</cp:revision>
  <dcterms:created xsi:type="dcterms:W3CDTF">2006-08-16T00:00:00Z</dcterms:created>
  <dcterms:modified xsi:type="dcterms:W3CDTF">2016-03-29T23:59:36Z</dcterms:modified>
</cp:coreProperties>
</file>