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notesSlides/_rels/notesSlide8.xml.rels" ContentType="application/vnd.openxmlformats-package.relationships+xml"/>
  <Override PartName="/ppt/notesSlides/_rels/notesSlide3.xml.rels" ContentType="application/vnd.openxmlformats-package.relationships+xml"/>
  <Override PartName="/ppt/notesSlides/_rels/notesSlide2.xml.rels" ContentType="application/vnd.openxmlformats-package.relationships+xml"/>
  <Override PartName="/ppt/notesSlides/_rels/notesSlide4.xml.rels" ContentType="application/vnd.openxmlformats-package.relationships+xml"/>
  <Override PartName="/ppt/notesSlides/_rels/notesSlide5.xml.rels" ContentType="application/vnd.openxmlformats-package.relationships+xml"/>
  <Override PartName="/ppt/notesSlides/_rels/notesSlide6.xml.rels" ContentType="application/vnd.openxmlformats-package.relationships+xml"/>
  <Override PartName="/ppt/notesSlides/_rels/notesSlide7.xml.rels" ContentType="application/vnd.openxmlformats-package.relationships+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media/image14.jpeg" ContentType="image/jpeg"/>
  <Override PartName="/ppt/media/image13.jpeg" ContentType="image/jpeg"/>
  <Override PartName="/ppt/media/image12.jpeg" ContentType="image/jpeg"/>
  <Override PartName="/ppt/media/image11.jpeg" ContentType="image/jpeg"/>
  <Override PartName="/ppt/media/image10.jpeg" ContentType="image/jpeg"/>
  <Override PartName="/ppt/media/image9.jpeg" ContentType="image/jpeg"/>
  <Override PartName="/ppt/media/image8.jpeg" ContentType="image/jpeg"/>
  <Override PartName="/ppt/media/image7.jpeg" ContentType="image/jpeg"/>
  <Override PartName="/ppt/media/image2.jpeg" ContentType="image/jpeg"/>
  <Override PartName="/ppt/media/image15.jpeg" ContentType="image/jpeg"/>
  <Override PartName="/ppt/media/image1.jpeg" ContentType="image/jpeg"/>
  <Override PartName="/ppt/media/image3.jpeg" ContentType="image/jpeg"/>
  <Override PartName="/ppt/media/image4.jpeg" ContentType="image/jpeg"/>
  <Override PartName="/ppt/media/image5.jpeg" ContentType="image/jpeg"/>
  <Override PartName="/ppt/media/image6.jpeg" ContentType="image/jpeg"/>
  <Override PartName="/ppt/slideMasters/_rels/slideMaster1.xml.rels" ContentType="application/vnd.openxmlformats-package.relationships+xml"/>
  <Override PartName="/ppt/slideMasters/slideMaster1.xml" ContentType="application/vnd.openxmlformats-officedocument.presentationml.slideMaster+xml"/>
  <Override PartName="/ppt/presentation.xml" ContentType="application/vnd.openxmlformats-officedocument.presentationml.presentation.main+xml"/>
  <Override PartName="/ppt/theme/theme2.xml" ContentType="application/vnd.openxmlformats-officedocument.theme+xml"/>
  <Override PartName="/ppt/theme/theme1.xml" ContentType="application/vnd.openxmlformats-officedocument.them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8.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 id="258" r:id="rId6"/>
    <p:sldId id="259" r:id="rId7"/>
    <p:sldId id="260" r:id="rId8"/>
    <p:sldId id="261" r:id="rId9"/>
    <p:sldId id="262" r:id="rId10"/>
    <p:sldId id="263" r:id="rId11"/>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en-US" sz="4400" spc="-1" strike="noStrike">
                <a:latin typeface="Arial"/>
              </a:rPr>
              <a:t>Click to move the slide</a:t>
            </a:r>
            <a:endParaRPr b="0" lang="en-US" sz="4400" spc="-1" strike="noStrike">
              <a:latin typeface="Arial"/>
            </a:endParaRPr>
          </a:p>
        </p:txBody>
      </p:sp>
      <p:sp>
        <p:nvSpPr>
          <p:cNvPr id="39" name="PlaceHolder 2"/>
          <p:cNvSpPr>
            <a:spLocks noGrp="1"/>
          </p:cNvSpPr>
          <p:nvPr>
            <p:ph type="body"/>
          </p:nvPr>
        </p:nvSpPr>
        <p:spPr>
          <a:xfrm>
            <a:off x="756000" y="5078520"/>
            <a:ext cx="6047640" cy="4811040"/>
          </a:xfrm>
          <a:prstGeom prst="rect">
            <a:avLst/>
          </a:prstGeom>
        </p:spPr>
        <p:txBody>
          <a:bodyPr lIns="0" rIns="0" tIns="0" bIns="0">
            <a:noAutofit/>
          </a:bodyPr>
          <a:p>
            <a:r>
              <a:rPr b="0" lang="en-US" sz="2000" spc="-1" strike="noStrike">
                <a:latin typeface="Arial"/>
              </a:rPr>
              <a:t>Click to edit the notes format</a:t>
            </a:r>
            <a:endParaRPr b="0" lang="en-US" sz="2000" spc="-1" strike="noStrike">
              <a:latin typeface="Arial"/>
            </a:endParaRPr>
          </a:p>
        </p:txBody>
      </p:sp>
      <p:sp>
        <p:nvSpPr>
          <p:cNvPr id="40" name="PlaceHolder 3"/>
          <p:cNvSpPr>
            <a:spLocks noGrp="1"/>
          </p:cNvSpPr>
          <p:nvPr>
            <p:ph type="hdr"/>
          </p:nvPr>
        </p:nvSpPr>
        <p:spPr>
          <a:xfrm>
            <a:off x="0" y="0"/>
            <a:ext cx="3280680" cy="534240"/>
          </a:xfrm>
          <a:prstGeom prst="rect">
            <a:avLst/>
          </a:prstGeom>
        </p:spPr>
        <p:txBody>
          <a:bodyPr lIns="0" rIns="0" tIns="0" bIns="0">
            <a:noAutofit/>
          </a:bodyPr>
          <a:p>
            <a:r>
              <a:rPr b="0" lang="en-US" sz="1400" spc="-1" strike="noStrike">
                <a:solidFill>
                  <a:srgbClr val="303d22"/>
                </a:solidFill>
                <a:latin typeface="Arial"/>
              </a:rPr>
              <a:t>&lt;header&gt;</a:t>
            </a:r>
            <a:endParaRPr b="0" lang="en-US" sz="1400" spc="-1" strike="noStrike">
              <a:solidFill>
                <a:srgbClr val="303d22"/>
              </a:solidFill>
              <a:latin typeface="Arial"/>
            </a:endParaRPr>
          </a:p>
        </p:txBody>
      </p:sp>
      <p:sp>
        <p:nvSpPr>
          <p:cNvPr id="41" name="PlaceHolder 4"/>
          <p:cNvSpPr>
            <a:spLocks noGrp="1"/>
          </p:cNvSpPr>
          <p:nvPr>
            <p:ph type="dt"/>
          </p:nvPr>
        </p:nvSpPr>
        <p:spPr>
          <a:xfrm>
            <a:off x="4278960" y="0"/>
            <a:ext cx="3280680" cy="534240"/>
          </a:xfrm>
          <a:prstGeom prst="rect">
            <a:avLst/>
          </a:prstGeom>
        </p:spPr>
        <p:txBody>
          <a:bodyPr lIns="0" rIns="0" tIns="0" bIns="0">
            <a:noAutofit/>
          </a:bodyPr>
          <a:p>
            <a:pPr algn="r"/>
            <a:r>
              <a:rPr b="0" lang="en-US" sz="1400" spc="-1" strike="noStrike">
                <a:solidFill>
                  <a:srgbClr val="303d22"/>
                </a:solidFill>
                <a:latin typeface="Arial"/>
              </a:rPr>
              <a:t>&lt;date/time&gt;</a:t>
            </a:r>
            <a:endParaRPr b="0" lang="en-US" sz="1400" spc="-1" strike="noStrike">
              <a:solidFill>
                <a:srgbClr val="303d22"/>
              </a:solidFill>
              <a:latin typeface="Arial"/>
            </a:endParaRPr>
          </a:p>
        </p:txBody>
      </p:sp>
      <p:sp>
        <p:nvSpPr>
          <p:cNvPr id="42" name="PlaceHolder 5"/>
          <p:cNvSpPr>
            <a:spLocks noGrp="1"/>
          </p:cNvSpPr>
          <p:nvPr>
            <p:ph type="ftr"/>
          </p:nvPr>
        </p:nvSpPr>
        <p:spPr>
          <a:xfrm>
            <a:off x="0" y="10157400"/>
            <a:ext cx="3280680" cy="534240"/>
          </a:xfrm>
          <a:prstGeom prst="rect">
            <a:avLst/>
          </a:prstGeom>
        </p:spPr>
        <p:txBody>
          <a:bodyPr lIns="0" rIns="0" tIns="0" bIns="0" anchor="b">
            <a:noAutofit/>
          </a:bodyPr>
          <a:p>
            <a:r>
              <a:rPr b="0" lang="en-US" sz="1400" spc="-1" strike="noStrike">
                <a:solidFill>
                  <a:srgbClr val="303d22"/>
                </a:solidFill>
                <a:latin typeface="Arial"/>
              </a:rPr>
              <a:t>&lt;footer&gt;</a:t>
            </a:r>
            <a:endParaRPr b="0" lang="en-US" sz="1400" spc="-1" strike="noStrike">
              <a:solidFill>
                <a:srgbClr val="303d22"/>
              </a:solidFill>
              <a:latin typeface="Arial"/>
            </a:endParaRPr>
          </a:p>
        </p:txBody>
      </p:sp>
      <p:sp>
        <p:nvSpPr>
          <p:cNvPr id="43"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18CABFDD-B7F2-4368-8F44-9456142F5D62}" type="slidenum">
              <a:rPr b="0" lang="en-US" sz="1400" spc="-1" strike="noStrike">
                <a:solidFill>
                  <a:srgbClr val="303d22"/>
                </a:solidFill>
                <a:latin typeface="Arial"/>
              </a:rPr>
              <a:t>&lt;number&gt;</a:t>
            </a:fld>
            <a:endParaRPr b="0" lang="en-US" sz="1400" spc="-1" strike="noStrike">
              <a:solidFill>
                <a:srgbClr val="303d22"/>
              </a:solidFill>
              <a:latin typeface="Arial"/>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PlaceHolder 1"/>
          <p:cNvSpPr>
            <a:spLocks noGrp="1"/>
          </p:cNvSpPr>
          <p:nvPr>
            <p:ph type="sldImg"/>
          </p:nvPr>
        </p:nvSpPr>
        <p:spPr>
          <a:xfrm>
            <a:off x="1371600" y="763560"/>
            <a:ext cx="5029200" cy="3772080"/>
          </a:xfrm>
          <a:prstGeom prst="rect">
            <a:avLst/>
          </a:prstGeom>
        </p:spPr>
      </p:sp>
      <p:sp>
        <p:nvSpPr>
          <p:cNvPr id="83" name="PlaceHolder 2"/>
          <p:cNvSpPr>
            <a:spLocks noGrp="1"/>
          </p:cNvSpPr>
          <p:nvPr>
            <p:ph type="body"/>
          </p:nvPr>
        </p:nvSpPr>
        <p:spPr>
          <a:xfrm>
            <a:off x="777960" y="4776840"/>
            <a:ext cx="6216480" cy="4525200"/>
          </a:xfrm>
          <a:prstGeom prst="rect">
            <a:avLst/>
          </a:prstGeom>
        </p:spPr>
        <p:txBody>
          <a:bodyPr lIns="0" rIns="0" tIns="0" bIns="0">
            <a:spAutoFit/>
          </a:bodyPr>
          <a:p>
            <a:r>
              <a:rPr b="1" lang="en-US" sz="900" spc="-1" strike="noStrike">
                <a:latin typeface="Arial"/>
              </a:rPr>
              <a:t>NSF uses the energy of ATP hydrolysis and the αSNAP adaptor to disassemble the SNARE complex.</a:t>
            </a:r>
            <a:r>
              <a:rPr b="0" lang="en-US" sz="900" spc="-1" strike="noStrike">
                <a:latin typeface="Arial"/>
              </a:rPr>
              <a:t> </a:t>
            </a:r>
            <a:r>
              <a:rPr b="0" i="1" lang="en-US" sz="900" spc="-1" strike="noStrike">
                <a:latin typeface="Arial"/>
              </a:rPr>
              <a:t>A</a:t>
            </a:r>
            <a:r>
              <a:rPr b="0" lang="en-US" sz="900" spc="-1" strike="noStrike">
                <a:latin typeface="Arial"/>
              </a:rPr>
              <a:t>, NSF binds to the membrane-bound SC via αSNAP, which is probably membrane-associated. Using the energy from ATP hydrolysis, the SC is disassembled into its component proteins, and NSF and αSNAP are available for subsequent rounds of disassembly. </a:t>
            </a:r>
            <a:r>
              <a:rPr b="0" i="1" lang="en-US" sz="900" spc="-1" strike="noStrike">
                <a:latin typeface="Arial"/>
              </a:rPr>
              <a:t>B</a:t>
            </a:r>
            <a:r>
              <a:rPr b="0" lang="en-US" sz="900" spc="-1" strike="noStrike">
                <a:latin typeface="Arial"/>
              </a:rPr>
              <a:t>, simplified model for the dissociation of the SC by NSF bound to 3 αSNAP, in which either αSNAP binds SC before NSF (</a:t>
            </a:r>
            <a:r>
              <a:rPr b="0" i="1" lang="en-US" sz="900" spc="-1" strike="noStrike">
                <a:latin typeface="Arial"/>
              </a:rPr>
              <a:t>red pathway</a:t>
            </a:r>
            <a:r>
              <a:rPr b="0" lang="en-US" sz="900" spc="-1" strike="noStrike">
                <a:latin typeface="Arial"/>
              </a:rPr>
              <a:t>) or SC binds to αSNAP·NSF to form the 20 S complex (</a:t>
            </a:r>
            <a:r>
              <a:rPr b="0" i="1" lang="en-US" sz="900" spc="-1" strike="noStrike">
                <a:latin typeface="Arial"/>
              </a:rPr>
              <a:t>blue pathway</a:t>
            </a:r>
            <a:r>
              <a:rPr b="0" lang="en-US" sz="900" spc="-1" strike="noStrike">
                <a:latin typeface="Arial"/>
              </a:rPr>
              <a:t> in </a:t>
            </a:r>
            <a:r>
              <a:rPr b="0" i="1" lang="en-US" sz="900" spc="-1" strike="noStrike">
                <a:latin typeface="Arial"/>
              </a:rPr>
              <a:t>B</a:t>
            </a:r>
            <a:r>
              <a:rPr b="0" lang="en-US" sz="900" spc="-1" strike="noStrike">
                <a:latin typeface="Arial"/>
              </a:rPr>
              <a:t> and C). </a:t>
            </a:r>
            <a:r>
              <a:rPr b="0" i="1" lang="en-US" sz="900" spc="-1" strike="noStrike">
                <a:latin typeface="Arial"/>
              </a:rPr>
              <a:t>C</a:t>
            </a:r>
            <a:r>
              <a:rPr b="0" lang="en-US" sz="900" spc="-1" strike="noStrike">
                <a:latin typeface="Arial"/>
              </a:rPr>
              <a:t>, kinetic modeling scheme for the association of n αSNAP molecules with SC and disassembly of the SC by NSF. The </a:t>
            </a:r>
            <a:r>
              <a:rPr b="0" i="1" lang="en-US" sz="900" spc="-1" strike="noStrike">
                <a:latin typeface="Arial"/>
              </a:rPr>
              <a:t>red branch</a:t>
            </a:r>
            <a:r>
              <a:rPr b="0" lang="en-US" sz="900" spc="-1" strike="noStrike">
                <a:latin typeface="Arial"/>
              </a:rPr>
              <a:t> represents binding of </a:t>
            </a:r>
            <a:r>
              <a:rPr b="0" i="1" lang="en-US" sz="900" spc="-1" strike="noStrike">
                <a:latin typeface="Arial"/>
              </a:rPr>
              <a:t>n</a:t>
            </a:r>
            <a:r>
              <a:rPr b="0" lang="en-US" sz="900" spc="-1" strike="noStrike">
                <a:latin typeface="Arial"/>
              </a:rPr>
              <a:t> αSNAP molecules to the SC to form the complete NSF substrate before interaction with NSF; the </a:t>
            </a:r>
            <a:r>
              <a:rPr b="0" i="1" lang="en-US" sz="900" spc="-1" strike="noStrike">
                <a:latin typeface="Arial"/>
              </a:rPr>
              <a:t>blue branch</a:t>
            </a:r>
            <a:r>
              <a:rPr b="0" lang="en-US" sz="900" spc="-1" strike="noStrike">
                <a:latin typeface="Arial"/>
              </a:rPr>
              <a:t> corresponds to </a:t>
            </a:r>
            <a:r>
              <a:rPr b="0" i="1" lang="en-US" sz="900" spc="-1" strike="noStrike">
                <a:latin typeface="Arial"/>
              </a:rPr>
              <a:t>n</a:t>
            </a:r>
            <a:r>
              <a:rPr b="0" lang="en-US" sz="900" spc="-1" strike="noStrike">
                <a:latin typeface="Arial"/>
              </a:rPr>
              <a:t> αSNAP molecules binding to NSF before association with the SC. Potential intermediate, non-productive assemblies lacking sufficient αSNAP molecules to support SC disassembly are also shown. For a given model that uses </a:t>
            </a:r>
            <a:r>
              <a:rPr b="0" i="1" lang="en-US" sz="900" spc="-1" strike="noStrike">
                <a:latin typeface="Arial"/>
              </a:rPr>
              <a:t>n</a:t>
            </a:r>
            <a:r>
              <a:rPr b="0" lang="en-US" sz="900" spc="-1" strike="noStrike">
                <a:latin typeface="Arial"/>
              </a:rPr>
              <a:t> αSNAP molecules, the 20 S complex will be (αSNAP)</a:t>
            </a:r>
            <a:r>
              <a:rPr b="0" i="1" lang="en-US" sz="900" spc="-1" strike="noStrike">
                <a:latin typeface="Arial"/>
              </a:rPr>
              <a:t>n</a:t>
            </a:r>
            <a:r>
              <a:rPr b="0" lang="en-US" sz="900" spc="-1" strike="noStrike">
                <a:latin typeface="Arial"/>
              </a:rPr>
              <a:t>·SC·NSF, which disassembles into </a:t>
            </a:r>
            <a:r>
              <a:rPr b="0" i="1" lang="en-US" sz="900" spc="-1" strike="noStrike">
                <a:latin typeface="Arial"/>
              </a:rPr>
              <a:t>n</a:t>
            </a:r>
            <a:r>
              <a:rPr b="0" lang="en-US" sz="900" spc="-1" strike="noStrike">
                <a:latin typeface="Arial"/>
              </a:rPr>
              <a:t> αSNAPs, the individual SNARE proteins, and free NSF (</a:t>
            </a:r>
            <a:r>
              <a:rPr b="0" i="1" lang="en-US" sz="900" spc="-1" strike="noStrike">
                <a:latin typeface="Arial"/>
              </a:rPr>
              <a:t>curved green arrows</a:t>
            </a:r>
            <a:r>
              <a:rPr b="0" lang="en-US" sz="900" spc="-1" strike="noStrike">
                <a:latin typeface="Arial"/>
              </a:rPr>
              <a:t>). </a:t>
            </a:r>
            <a:r>
              <a:rPr b="0" i="1" lang="en-US" sz="900" spc="-1" strike="noStrike">
                <a:latin typeface="Arial"/>
              </a:rPr>
              <a:t>D</a:t>
            </a:r>
            <a:r>
              <a:rPr b="0" lang="en-US" sz="900" spc="-1" strike="noStrike">
                <a:latin typeface="Arial"/>
              </a:rPr>
              <a:t>, kinetic modeling scheme for the association of </a:t>
            </a:r>
            <a:r>
              <a:rPr b="0" i="1" lang="en-US" sz="900" spc="-1" strike="noStrike">
                <a:latin typeface="Arial"/>
              </a:rPr>
              <a:t>n</a:t>
            </a:r>
            <a:r>
              <a:rPr b="0" lang="en-US" sz="900" spc="-1" strike="noStrike">
                <a:latin typeface="Arial"/>
              </a:rPr>
              <a:t> αSNAP3 molecules with SC and disassembly of the SC by NSF. The </a:t>
            </a:r>
            <a:r>
              <a:rPr b="0" i="1" lang="en-US" sz="900" spc="-1" strike="noStrike">
                <a:latin typeface="Arial"/>
              </a:rPr>
              <a:t>red branch</a:t>
            </a:r>
            <a:r>
              <a:rPr b="0" lang="en-US" sz="900" spc="-1" strike="noStrike">
                <a:latin typeface="Arial"/>
              </a:rPr>
              <a:t> represents binding of </a:t>
            </a:r>
            <a:r>
              <a:rPr b="0" i="1" lang="en-US" sz="900" spc="-1" strike="noStrike">
                <a:latin typeface="Arial"/>
              </a:rPr>
              <a:t>n</a:t>
            </a:r>
            <a:r>
              <a:rPr b="0" lang="en-US" sz="900" spc="-1" strike="noStrike">
                <a:latin typeface="Arial"/>
              </a:rPr>
              <a:t> αSNAP3 molecules to the SC to form the complete NSF substrate before interaction with NSF; the </a:t>
            </a:r>
            <a:r>
              <a:rPr b="0" i="1" lang="en-US" sz="900" spc="-1" strike="noStrike">
                <a:latin typeface="Arial"/>
              </a:rPr>
              <a:t>blue branch</a:t>
            </a:r>
            <a:r>
              <a:rPr b="0" lang="en-US" sz="900" spc="-1" strike="noStrike">
                <a:latin typeface="Arial"/>
              </a:rPr>
              <a:t> corresponds to </a:t>
            </a:r>
            <a:r>
              <a:rPr b="0" i="1" lang="en-US" sz="900" spc="-1" strike="noStrike">
                <a:latin typeface="Arial"/>
              </a:rPr>
              <a:t>n</a:t>
            </a:r>
            <a:r>
              <a:rPr b="0" lang="en-US" sz="900" spc="-1" strike="noStrike">
                <a:latin typeface="Arial"/>
              </a:rPr>
              <a:t> αSNAP3 molecules binding to NSF before association with the SC. Potential intermediate, non-productive assemblies lacking sufficient αSNAP3 molecules to support SC disassembly are also shown. For a given model that uses </a:t>
            </a:r>
            <a:r>
              <a:rPr b="0" i="1" lang="en-US" sz="900" spc="-1" strike="noStrike">
                <a:latin typeface="Arial"/>
              </a:rPr>
              <a:t>n</a:t>
            </a:r>
            <a:r>
              <a:rPr b="0" lang="en-US" sz="900" spc="-1" strike="noStrike">
                <a:latin typeface="Arial"/>
              </a:rPr>
              <a:t> αSNAP3 molecules, the 20 S complex will be (αSNAP3)</a:t>
            </a:r>
            <a:r>
              <a:rPr b="0" i="1" lang="en-US" sz="900" spc="-1" strike="noStrike">
                <a:latin typeface="Arial"/>
              </a:rPr>
              <a:t>n</a:t>
            </a:r>
            <a:r>
              <a:rPr b="0" lang="en-US" sz="900" spc="-1" strike="noStrike">
                <a:latin typeface="Arial"/>
              </a:rPr>
              <a:t>·SC·NSF, which disassembles into </a:t>
            </a:r>
            <a:r>
              <a:rPr b="0" i="1" lang="en-US" sz="900" spc="-1" strike="noStrike">
                <a:latin typeface="Arial"/>
              </a:rPr>
              <a:t>n</a:t>
            </a:r>
            <a:r>
              <a:rPr b="0" lang="en-US" sz="900" spc="-1" strike="noStrike">
                <a:latin typeface="Arial"/>
              </a:rPr>
              <a:t> αSNAP3s, the individual SNARE proteins, and free NSF (</a:t>
            </a:r>
            <a:r>
              <a:rPr b="0" i="1" lang="en-US" sz="900" spc="-1" strike="noStrike">
                <a:latin typeface="Arial"/>
              </a:rPr>
              <a:t>curved green arrows</a:t>
            </a:r>
            <a:r>
              <a:rPr b="0" lang="en-US" sz="900" spc="-1" strike="noStrike">
                <a:latin typeface="Arial"/>
              </a:rPr>
              <a:t>).</a:t>
            </a:r>
            <a:endParaRPr b="0" lang="en-US" sz="900" spc="-1" strike="noStrike">
              <a:latin typeface="Arial"/>
            </a:endParaRPr>
          </a:p>
          <a:p>
            <a:endParaRPr b="0" lang="en-US" sz="900" spc="-1" strike="noStrike">
              <a:latin typeface="Arial"/>
            </a:endParaRPr>
          </a:p>
          <a:p>
            <a:endParaRPr b="0" lang="en-US" sz="900" spc="-1" strike="noStrike">
              <a:latin typeface="Arial"/>
            </a:endParaRPr>
          </a:p>
          <a:p>
            <a:endParaRPr b="0" lang="en-US" sz="9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PlaceHolder 1"/>
          <p:cNvSpPr>
            <a:spLocks noGrp="1"/>
          </p:cNvSpPr>
          <p:nvPr>
            <p:ph type="sldImg"/>
          </p:nvPr>
        </p:nvSpPr>
        <p:spPr>
          <a:xfrm>
            <a:off x="1371600" y="763560"/>
            <a:ext cx="5029200" cy="3772080"/>
          </a:xfrm>
          <a:prstGeom prst="rect">
            <a:avLst/>
          </a:prstGeom>
        </p:spPr>
      </p:sp>
      <p:sp>
        <p:nvSpPr>
          <p:cNvPr id="85" name="PlaceHolder 2"/>
          <p:cNvSpPr>
            <a:spLocks noGrp="1"/>
          </p:cNvSpPr>
          <p:nvPr>
            <p:ph type="body"/>
          </p:nvPr>
        </p:nvSpPr>
        <p:spPr>
          <a:xfrm>
            <a:off x="777960" y="4776840"/>
            <a:ext cx="6216480" cy="4525200"/>
          </a:xfrm>
          <a:prstGeom prst="rect">
            <a:avLst/>
          </a:prstGeom>
        </p:spPr>
        <p:txBody>
          <a:bodyPr lIns="0" rIns="0" tIns="0" bIns="0">
            <a:spAutoFit/>
          </a:bodyPr>
          <a:p>
            <a:r>
              <a:rPr b="1" lang="en-US" sz="900" spc="-1" strike="noStrike">
                <a:latin typeface="Arial"/>
              </a:rPr>
              <a:t>The role of αSNAP in binding and disassembling the SNARE complex.</a:t>
            </a:r>
            <a:r>
              <a:rPr b="0" lang="en-US" sz="900" spc="-1" strike="noStrike">
                <a:latin typeface="Arial"/>
              </a:rPr>
              <a:t> </a:t>
            </a:r>
            <a:r>
              <a:rPr b="0" i="1" lang="en-US" sz="900" spc="-1" strike="noStrike">
                <a:latin typeface="Arial"/>
              </a:rPr>
              <a:t>A</a:t>
            </a:r>
            <a:r>
              <a:rPr b="0" lang="en-US" sz="900" spc="-1" strike="noStrike">
                <a:latin typeface="Arial"/>
              </a:rPr>
              <a:t>, SC containing labeled VAMP2-A488 (50 nm) was combined with increasing concentrations of αSNAP (0–3 μm), and the change in fluorescence anisotropy was measured. The data are shown fit to a single-site binding curve giving </a:t>
            </a:r>
            <a:r>
              <a:rPr b="0" i="1" lang="en-US" sz="900" spc="-1" strike="noStrike">
                <a:latin typeface="Arial"/>
              </a:rPr>
              <a:t>Kd</a:t>
            </a:r>
            <a:r>
              <a:rPr b="0" lang="en-US" sz="900" spc="-1" strike="noStrike" baseline="33000">
                <a:latin typeface="Arial"/>
              </a:rPr>
              <a:t>αSNAP·SNARE</a:t>
            </a:r>
            <a:r>
              <a:rPr b="0" i="1" lang="en-US" sz="900" spc="-1" strike="noStrike">
                <a:latin typeface="Arial"/>
              </a:rPr>
              <a:t>d</a:t>
            </a:r>
            <a:r>
              <a:rPr b="0" lang="en-US" sz="900" spc="-1" strike="noStrike">
                <a:latin typeface="Arial"/>
              </a:rPr>
              <a:t> = 450 ± 52 nm. The </a:t>
            </a:r>
            <a:r>
              <a:rPr b="0" i="1" lang="en-US" sz="900" spc="-1" strike="noStrike">
                <a:latin typeface="Arial"/>
              </a:rPr>
              <a:t>inset schematic</a:t>
            </a:r>
            <a:r>
              <a:rPr b="0" lang="en-US" sz="900" spc="-1" strike="noStrike">
                <a:latin typeface="Arial"/>
              </a:rPr>
              <a:t> shows a single αSNAP interaction with the SC. </a:t>
            </a:r>
            <a:r>
              <a:rPr b="0" i="1" lang="en-US" sz="900" spc="-1" strike="noStrike">
                <a:latin typeface="Arial"/>
              </a:rPr>
              <a:t>B</a:t>
            </a:r>
            <a:r>
              <a:rPr b="0" lang="en-US" sz="900" spc="-1" strike="noStrike">
                <a:latin typeface="Arial"/>
              </a:rPr>
              <a:t>, representative disassembly assay. Alexa Fluor 488-labeled SC (</a:t>
            </a:r>
            <a:r>
              <a:rPr b="0" i="1" lang="en-US" sz="900" spc="-1" strike="noStrike">
                <a:latin typeface="Arial"/>
              </a:rPr>
              <a:t>SC</a:t>
            </a:r>
            <a:r>
              <a:rPr b="0" lang="en-US" sz="900" spc="-1" strike="noStrike">
                <a:latin typeface="Arial"/>
              </a:rPr>
              <a:t>*) (50 nm) was combined with excess αSNAP (4 μm) and disassembled by NSF (2 nm) in the presence of ATP (1 mm) and Mg</a:t>
            </a:r>
            <a:r>
              <a:rPr b="0" lang="en-US" sz="900" spc="-1" strike="noStrike" baseline="33000">
                <a:latin typeface="Arial"/>
              </a:rPr>
              <a:t>2+</a:t>
            </a:r>
            <a:r>
              <a:rPr b="0" lang="en-US" sz="900" spc="-1" strike="noStrike">
                <a:latin typeface="Arial"/>
              </a:rPr>
              <a:t> (5 mm) (</a:t>
            </a:r>
            <a:r>
              <a:rPr b="0" i="1" lang="en-US" sz="900" spc="-1" strike="noStrike">
                <a:latin typeface="Arial"/>
              </a:rPr>
              <a:t>red</a:t>
            </a:r>
            <a:r>
              <a:rPr b="0" lang="en-US" sz="900" spc="-1" strike="noStrike">
                <a:latin typeface="Arial"/>
              </a:rPr>
              <a:t>). A control experiment was performed in the absence of Mg</a:t>
            </a:r>
            <a:r>
              <a:rPr b="0" lang="en-US" sz="900" spc="-1" strike="noStrike" baseline="33000">
                <a:latin typeface="Arial"/>
              </a:rPr>
              <a:t>2+</a:t>
            </a:r>
            <a:r>
              <a:rPr b="0" lang="en-US" sz="900" spc="-1" strike="noStrike">
                <a:latin typeface="Arial"/>
              </a:rPr>
              <a:t> (</a:t>
            </a:r>
            <a:r>
              <a:rPr b="0" i="1" lang="en-US" sz="900" spc="-1" strike="noStrike">
                <a:latin typeface="Arial"/>
              </a:rPr>
              <a:t>blue</a:t>
            </a:r>
            <a:r>
              <a:rPr b="0" lang="en-US" sz="900" spc="-1" strike="noStrike">
                <a:latin typeface="Arial"/>
              </a:rPr>
              <a:t>). </a:t>
            </a:r>
            <a:r>
              <a:rPr b="0" i="1" lang="en-US" sz="900" spc="-1" strike="noStrike">
                <a:latin typeface="Arial"/>
              </a:rPr>
              <a:t>C</a:t>
            </a:r>
            <a:r>
              <a:rPr b="0" lang="en-US" sz="900" spc="-1" strike="noStrike">
                <a:latin typeface="Arial"/>
              </a:rPr>
              <a:t>, initial rates of SC disassembly in steady-state conditions were measured with increasing concentrations of αSNAP (0–2500 nm). The data are fit to the equation, </a:t>
            </a:r>
            <a:r>
              <a:rPr b="0" i="1" lang="en-US" sz="900" spc="-1" strike="noStrike">
                <a:latin typeface="Arial"/>
              </a:rPr>
              <a:t>v</a:t>
            </a:r>
            <a:r>
              <a:rPr b="0" lang="en-US" sz="900" spc="-1" strike="noStrike">
                <a:latin typeface="Arial"/>
              </a:rPr>
              <a:t> = </a:t>
            </a:r>
            <a:r>
              <a:rPr b="0" i="1" lang="en-US" sz="900" spc="-1" strike="noStrike">
                <a:latin typeface="Arial"/>
              </a:rPr>
              <a:t>V</a:t>
            </a:r>
            <a:r>
              <a:rPr b="0" lang="en-US" sz="900" spc="-1" strike="noStrike">
                <a:latin typeface="Arial"/>
              </a:rPr>
              <a:t>max/(1 + </a:t>
            </a:r>
            <a:r>
              <a:rPr b="0" i="1" lang="en-US" sz="900" spc="-1" strike="noStrike">
                <a:latin typeface="Arial"/>
              </a:rPr>
              <a:t>Km</a:t>
            </a:r>
            <a:r>
              <a:rPr b="0" lang="en-US" sz="900" spc="-1" strike="noStrike">
                <a:latin typeface="Arial"/>
              </a:rPr>
              <a:t>/αSNAP) to give the maximal rate </a:t>
            </a:r>
            <a:r>
              <a:rPr b="0" i="1" lang="en-US" sz="900" spc="-1" strike="noStrike">
                <a:latin typeface="Arial"/>
              </a:rPr>
              <a:t>k</a:t>
            </a:r>
            <a:r>
              <a:rPr b="0" lang="en-US" sz="900" spc="-1" strike="noStrike">
                <a:latin typeface="Arial"/>
              </a:rPr>
              <a:t>cat and </a:t>
            </a:r>
            <a:r>
              <a:rPr b="0" i="1" lang="en-US" sz="900" spc="-1" strike="noStrike">
                <a:latin typeface="Arial"/>
              </a:rPr>
              <a:t>Km</a:t>
            </a:r>
            <a:r>
              <a:rPr b="0" lang="en-US" sz="900" spc="-1" strike="noStrike" baseline="33000">
                <a:latin typeface="Arial"/>
              </a:rPr>
              <a:t>αSNAP</a:t>
            </a:r>
            <a:r>
              <a:rPr b="0" lang="en-US" sz="900" spc="-1" strike="noStrike">
                <a:latin typeface="Arial"/>
              </a:rPr>
              <a:t> for SC (</a:t>
            </a:r>
            <a:r>
              <a:rPr b="0" i="1" lang="en-US" sz="900" spc="-1" strike="noStrike">
                <a:latin typeface="Arial"/>
              </a:rPr>
              <a:t>solid black line</a:t>
            </a:r>
            <a:r>
              <a:rPr b="0" lang="en-US" sz="900" spc="-1" strike="noStrike">
                <a:latin typeface="Arial"/>
              </a:rPr>
              <a:t>) (Table 2). </a:t>
            </a:r>
            <a:r>
              <a:rPr b="0" i="1" lang="en-US" sz="900" spc="-1" strike="noStrike">
                <a:latin typeface="Arial"/>
              </a:rPr>
              <a:t>D</a:t>
            </a:r>
            <a:r>
              <a:rPr b="0" lang="en-US" sz="900" spc="-1" strike="noStrike">
                <a:latin typeface="Arial"/>
              </a:rPr>
              <a:t>, the ATPase activity of NSF as a function of αSNAP concentration. The data are fit to the equation, ν = </a:t>
            </a:r>
            <a:r>
              <a:rPr b="0" i="1" lang="en-US" sz="900" spc="-1" strike="noStrike">
                <a:latin typeface="Arial"/>
              </a:rPr>
              <a:t>V</a:t>
            </a:r>
            <a:r>
              <a:rPr b="0" lang="en-US" sz="900" spc="-1" strike="noStrike">
                <a:latin typeface="Arial"/>
              </a:rPr>
              <a:t>max/(1 + (</a:t>
            </a:r>
            <a:r>
              <a:rPr b="0" i="1" lang="en-US" sz="900" spc="-1" strike="noStrike">
                <a:latin typeface="Arial"/>
              </a:rPr>
              <a:t>Km</a:t>
            </a:r>
            <a:r>
              <a:rPr b="0" lang="en-US" sz="900" spc="-1" strike="noStrike">
                <a:latin typeface="Arial"/>
              </a:rPr>
              <a:t>/[αSNAP])) (</a:t>
            </a:r>
            <a:r>
              <a:rPr b="0" i="1" lang="en-US" sz="900" spc="-1" strike="noStrike">
                <a:latin typeface="Arial"/>
              </a:rPr>
              <a:t>solid black line</a:t>
            </a:r>
            <a:r>
              <a:rPr b="0" lang="en-US" sz="900" spc="-1" strike="noStrike">
                <a:latin typeface="Arial"/>
              </a:rPr>
              <a:t>) to give the </a:t>
            </a:r>
            <a:r>
              <a:rPr b="0" i="1" lang="en-US" sz="900" spc="-1" strike="noStrike">
                <a:latin typeface="Arial"/>
              </a:rPr>
              <a:t>Km</a:t>
            </a:r>
            <a:r>
              <a:rPr b="0" lang="en-US" sz="900" spc="-1" strike="noStrike" baseline="33000">
                <a:latin typeface="Arial"/>
              </a:rPr>
              <a:t>αSNAP</a:t>
            </a:r>
            <a:r>
              <a:rPr b="0" lang="en-US" sz="900" spc="-1" strike="noStrike">
                <a:latin typeface="Arial"/>
              </a:rPr>
              <a:t> for NSF ATPase activity. </a:t>
            </a:r>
            <a:r>
              <a:rPr b="0" i="1" lang="en-US" sz="900" spc="-1" strike="noStrike">
                <a:latin typeface="Arial"/>
              </a:rPr>
              <a:t>E</a:t>
            </a:r>
            <a:r>
              <a:rPr b="0" lang="en-US" sz="900" spc="-1" strike="noStrike">
                <a:latin typeface="Arial"/>
              </a:rPr>
              <a:t>, SC disassembly rates (</a:t>
            </a:r>
            <a:r>
              <a:rPr b="0" i="1" lang="en-US" sz="900" spc="-1" strike="noStrike">
                <a:latin typeface="Arial"/>
              </a:rPr>
              <a:t>y axis</a:t>
            </a:r>
            <a:r>
              <a:rPr b="0" lang="en-US" sz="900" spc="-1" strike="noStrike">
                <a:latin typeface="Arial"/>
              </a:rPr>
              <a:t>) were measured with SC and NSF at high, fixed concentrations (1 μm each) with a range of αSNAP concentrations (0.4–7.1 μm). The </a:t>
            </a:r>
            <a:r>
              <a:rPr b="0" i="1" lang="en-US" sz="900" spc="-1" strike="noStrike">
                <a:latin typeface="Arial"/>
              </a:rPr>
              <a:t>lines</a:t>
            </a:r>
            <a:r>
              <a:rPr b="0" lang="en-US" sz="900" spc="-1" strike="noStrike">
                <a:latin typeface="Arial"/>
              </a:rPr>
              <a:t> correspond to models with different αSNAP stoichiometry, as indicated in the </a:t>
            </a:r>
            <a:r>
              <a:rPr b="0" i="1" lang="en-US" sz="900" spc="-1" strike="noStrike">
                <a:latin typeface="Arial"/>
              </a:rPr>
              <a:t>key</a:t>
            </a:r>
            <a:r>
              <a:rPr b="0" lang="en-US" sz="900" spc="-1" strike="noStrike">
                <a:latin typeface="Arial"/>
              </a:rPr>
              <a:t>. Descriptions of the models can be found under “Experimental Procedures.” </a:t>
            </a:r>
            <a:r>
              <a:rPr b="0" i="1" lang="en-US" sz="900" spc="-1" strike="noStrike">
                <a:latin typeface="Arial"/>
              </a:rPr>
              <a:t>F</a:t>
            </a:r>
            <a:r>
              <a:rPr b="0" lang="en-US" sz="900" spc="-1" strike="noStrike">
                <a:latin typeface="Arial"/>
              </a:rPr>
              <a:t>, association of αSNAP (2 μm) with SC (50 nm) as measured by fluorescence anisotropy. A 6-s instrument dead time was accounted for by shifting the data points 6 s in the direction of the positive </a:t>
            </a:r>
            <a:r>
              <a:rPr b="0" i="1" lang="en-US" sz="900" spc="-1" strike="noStrike">
                <a:latin typeface="Arial"/>
              </a:rPr>
              <a:t>x axis. Error bars</a:t>
            </a:r>
            <a:r>
              <a:rPr b="0" lang="en-US" sz="900" spc="-1" strike="noStrike">
                <a:latin typeface="Arial"/>
              </a:rPr>
              <a:t>, S.E.</a:t>
            </a:r>
            <a:endParaRPr b="0" lang="en-US" sz="900" spc="-1" strike="noStrike">
              <a:latin typeface="Arial"/>
            </a:endParaRPr>
          </a:p>
          <a:p>
            <a:endParaRPr b="0" lang="en-US" sz="900" spc="-1" strike="noStrike">
              <a:latin typeface="Arial"/>
            </a:endParaRPr>
          </a:p>
          <a:p>
            <a:endParaRPr b="0" lang="en-US" sz="900" spc="-1" strike="noStrike">
              <a:latin typeface="Arial"/>
            </a:endParaRPr>
          </a:p>
          <a:p>
            <a:endParaRPr b="0" lang="en-US" sz="900" spc="-1" strike="noStrike">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PlaceHolder 1"/>
          <p:cNvSpPr>
            <a:spLocks noGrp="1"/>
          </p:cNvSpPr>
          <p:nvPr>
            <p:ph type="sldImg"/>
          </p:nvPr>
        </p:nvSpPr>
        <p:spPr>
          <a:xfrm>
            <a:off x="1371600" y="763560"/>
            <a:ext cx="5029200" cy="3772080"/>
          </a:xfrm>
          <a:prstGeom prst="rect">
            <a:avLst/>
          </a:prstGeom>
        </p:spPr>
      </p:sp>
      <p:sp>
        <p:nvSpPr>
          <p:cNvPr id="87" name="PlaceHolder 2"/>
          <p:cNvSpPr>
            <a:spLocks noGrp="1"/>
          </p:cNvSpPr>
          <p:nvPr>
            <p:ph type="body"/>
          </p:nvPr>
        </p:nvSpPr>
        <p:spPr>
          <a:xfrm>
            <a:off x="777960" y="4776840"/>
            <a:ext cx="6216480" cy="4525200"/>
          </a:xfrm>
          <a:prstGeom prst="rect">
            <a:avLst/>
          </a:prstGeom>
        </p:spPr>
        <p:txBody>
          <a:bodyPr lIns="0" rIns="0" tIns="0" bIns="0">
            <a:spAutoFit/>
          </a:bodyPr>
          <a:p>
            <a:r>
              <a:rPr b="1" lang="en-US" sz="900" spc="-1" strike="noStrike">
                <a:latin typeface="Arial"/>
              </a:rPr>
              <a:t>An engineered trimeric αSNAP binds to the SNARE complex, activates NSF ATPase, and mediates more efficient disassembly of the SNARE complex.</a:t>
            </a:r>
            <a:r>
              <a:rPr b="0" lang="en-US" sz="900" spc="-1" strike="noStrike">
                <a:latin typeface="Arial"/>
              </a:rPr>
              <a:t> </a:t>
            </a:r>
            <a:r>
              <a:rPr b="0" i="1" lang="en-US" sz="900" spc="-1" strike="noStrike">
                <a:latin typeface="Arial"/>
              </a:rPr>
              <a:t>A</a:t>
            </a:r>
            <a:r>
              <a:rPr b="0" lang="en-US" sz="900" spc="-1" strike="noStrike">
                <a:latin typeface="Arial"/>
              </a:rPr>
              <a:t>, schematic model of αSNAP interaction with the SC. The membrane is indicated by a </a:t>
            </a:r>
            <a:r>
              <a:rPr b="0" i="1" lang="en-US" sz="900" spc="-1" strike="noStrike">
                <a:latin typeface="Arial"/>
              </a:rPr>
              <a:t>gray bar</a:t>
            </a:r>
            <a:r>
              <a:rPr b="0" lang="en-US" sz="900" spc="-1" strike="noStrike">
                <a:latin typeface="Arial"/>
              </a:rPr>
              <a:t>, and the membrane-interacting loop of αSNAP is indicated by the </a:t>
            </a:r>
            <a:r>
              <a:rPr b="0" i="1" lang="en-US" sz="900" spc="-1" strike="noStrike">
                <a:latin typeface="Arial"/>
              </a:rPr>
              <a:t>solid red circle</a:t>
            </a:r>
            <a:r>
              <a:rPr b="0" lang="en-US" sz="900" spc="-1" strike="noStrike">
                <a:latin typeface="Arial"/>
              </a:rPr>
              <a:t>. The T4-foldon trimer is indicated by </a:t>
            </a:r>
            <a:r>
              <a:rPr b="0" i="1" lang="en-US" sz="900" spc="-1" strike="noStrike">
                <a:latin typeface="Arial"/>
              </a:rPr>
              <a:t>F</a:t>
            </a:r>
            <a:r>
              <a:rPr b="0" lang="en-US" sz="900" spc="-1" strike="noStrike">
                <a:latin typeface="Arial"/>
              </a:rPr>
              <a:t>. The N-terminal fusion of the trimer to αSNAP may mimic the orientation of αSNAP on the membrane. </a:t>
            </a:r>
            <a:r>
              <a:rPr b="0" i="1" lang="en-US" sz="900" spc="-1" strike="noStrike">
                <a:latin typeface="Arial"/>
              </a:rPr>
              <a:t>B</a:t>
            </a:r>
            <a:r>
              <a:rPr b="0" lang="en-US" sz="900" spc="-1" strike="noStrike">
                <a:latin typeface="Arial"/>
              </a:rPr>
              <a:t>, comparison of the </a:t>
            </a:r>
            <a:r>
              <a:rPr b="0" i="1" lang="en-US" sz="900" spc="-1" strike="noStrike">
                <a:latin typeface="Arial"/>
              </a:rPr>
              <a:t>A</a:t>
            </a:r>
            <a:r>
              <a:rPr b="0" lang="en-US" sz="900" spc="-1" strike="noStrike">
                <a:latin typeface="Arial"/>
              </a:rPr>
              <a:t>280 signal in milliabsorbance units from size exclusion chromatography (</a:t>
            </a:r>
            <a:r>
              <a:rPr b="0" i="1" lang="en-US" sz="900" spc="-1" strike="noStrike">
                <a:latin typeface="Arial"/>
              </a:rPr>
              <a:t>S200</a:t>
            </a:r>
            <a:r>
              <a:rPr b="0" lang="en-US" sz="900" spc="-1" strike="noStrike">
                <a:latin typeface="Arial"/>
              </a:rPr>
              <a:t>) elution profiles of αSNAP3 (</a:t>
            </a:r>
            <a:r>
              <a:rPr b="0" i="1" lang="en-US" sz="900" spc="-1" strike="noStrike">
                <a:latin typeface="Arial"/>
              </a:rPr>
              <a:t>solid</a:t>
            </a:r>
            <a:r>
              <a:rPr b="0" lang="en-US" sz="900" spc="-1" strike="noStrike">
                <a:latin typeface="Arial"/>
              </a:rPr>
              <a:t>, </a:t>
            </a:r>
            <a:r>
              <a:rPr b="0" i="1" lang="en-US" sz="900" spc="-1" strike="noStrike">
                <a:latin typeface="Arial"/>
              </a:rPr>
              <a:t>left y axis</a:t>
            </a:r>
            <a:r>
              <a:rPr b="0" lang="en-US" sz="900" spc="-1" strike="noStrike">
                <a:latin typeface="Arial"/>
              </a:rPr>
              <a:t>) and αSNAP (</a:t>
            </a:r>
            <a:r>
              <a:rPr b="0" i="1" lang="en-US" sz="900" spc="-1" strike="noStrike">
                <a:latin typeface="Arial"/>
              </a:rPr>
              <a:t>dashed</a:t>
            </a:r>
            <a:r>
              <a:rPr b="0" lang="en-US" sz="900" spc="-1" strike="noStrike">
                <a:latin typeface="Arial"/>
              </a:rPr>
              <a:t>, </a:t>
            </a:r>
            <a:r>
              <a:rPr b="0" i="1" lang="en-US" sz="900" spc="-1" strike="noStrike">
                <a:latin typeface="Arial"/>
              </a:rPr>
              <a:t>right y axis</a:t>
            </a:r>
            <a:r>
              <a:rPr b="0" lang="en-US" sz="900" spc="-1" strike="noStrike">
                <a:latin typeface="Arial"/>
              </a:rPr>
              <a:t>). </a:t>
            </a:r>
            <a:r>
              <a:rPr b="0" i="1" lang="en-US" sz="900" spc="-1" strike="noStrike">
                <a:latin typeface="Arial"/>
              </a:rPr>
              <a:t>C</a:t>
            </a:r>
            <a:r>
              <a:rPr b="0" lang="en-US" sz="900" spc="-1" strike="noStrike">
                <a:latin typeface="Arial"/>
              </a:rPr>
              <a:t>, SC containing labeled VAMP2 (</a:t>
            </a:r>
            <a:r>
              <a:rPr b="0" i="1" lang="en-US" sz="900" spc="-1" strike="noStrike">
                <a:latin typeface="Arial"/>
              </a:rPr>
              <a:t>A488</a:t>
            </a:r>
            <a:r>
              <a:rPr b="0" lang="en-US" sz="900" spc="-1" strike="noStrike">
                <a:latin typeface="Arial"/>
              </a:rPr>
              <a:t>; 0.05 μm) was combined with increasing concentrations of αSNAP3 (0–0.5 μm), and the change in fluorescence anisotropy was measured. The data are shown fit to a single-site binding curve giving </a:t>
            </a:r>
            <a:r>
              <a:rPr b="0" i="1" lang="en-US" sz="900" spc="-1" strike="noStrike">
                <a:latin typeface="Arial"/>
              </a:rPr>
              <a:t>Kd</a:t>
            </a:r>
            <a:r>
              <a:rPr b="0" lang="en-US" sz="900" spc="-1" strike="noStrike" baseline="33000">
                <a:latin typeface="Arial"/>
              </a:rPr>
              <a:t>αSNAP·SC</a:t>
            </a:r>
            <a:r>
              <a:rPr b="0" lang="en-US" sz="900" spc="-1" strike="noStrike">
                <a:latin typeface="Arial"/>
              </a:rPr>
              <a:t> = 100 ± 4 nm. </a:t>
            </a:r>
            <a:r>
              <a:rPr b="0" i="1" lang="en-US" sz="900" spc="-1" strike="noStrike">
                <a:latin typeface="Arial"/>
              </a:rPr>
              <a:t>D</a:t>
            </a:r>
            <a:r>
              <a:rPr b="0" lang="en-US" sz="900" spc="-1" strike="noStrike">
                <a:latin typeface="Arial"/>
              </a:rPr>
              <a:t>, initial rates of SC disassembly in steady-state conditions were measured in increasing concentrations of αSNAP3 (0–590 nm). The data are fit to the equation, ν = </a:t>
            </a:r>
            <a:r>
              <a:rPr b="0" i="1" lang="en-US" sz="900" spc="-1" strike="noStrike">
                <a:latin typeface="Arial"/>
              </a:rPr>
              <a:t>V</a:t>
            </a:r>
            <a:r>
              <a:rPr b="0" lang="en-US" sz="900" spc="-1" strike="noStrike">
                <a:latin typeface="Arial"/>
              </a:rPr>
              <a:t>max/(1 + (</a:t>
            </a:r>
            <a:r>
              <a:rPr b="0" i="1" lang="en-US" sz="900" spc="-1" strike="noStrike">
                <a:latin typeface="Arial"/>
              </a:rPr>
              <a:t>Km</a:t>
            </a:r>
            <a:r>
              <a:rPr b="0" lang="en-US" sz="900" spc="-1" strike="noStrike">
                <a:latin typeface="Arial"/>
              </a:rPr>
              <a:t>/[αSNAP])) to give the maximal rate </a:t>
            </a:r>
            <a:r>
              <a:rPr b="0" i="1" lang="en-US" sz="900" spc="-1" strike="noStrike">
                <a:latin typeface="Arial"/>
              </a:rPr>
              <a:t>k</a:t>
            </a:r>
            <a:r>
              <a:rPr b="0" lang="en-US" sz="900" spc="-1" strike="noStrike">
                <a:latin typeface="Arial"/>
              </a:rPr>
              <a:t>cat and </a:t>
            </a:r>
            <a:r>
              <a:rPr b="0" i="1" lang="en-US" sz="900" spc="-1" strike="noStrike">
                <a:latin typeface="Arial"/>
              </a:rPr>
              <a:t>Km</a:t>
            </a:r>
            <a:r>
              <a:rPr b="0" lang="en-US" sz="900" spc="-1" strike="noStrike" baseline="33000">
                <a:latin typeface="Arial"/>
              </a:rPr>
              <a:t>αSNAP3</a:t>
            </a:r>
            <a:r>
              <a:rPr b="0" lang="en-US" sz="900" spc="-1" strike="noStrike">
                <a:latin typeface="Arial"/>
              </a:rPr>
              <a:t> for SC disassembly (</a:t>
            </a:r>
            <a:r>
              <a:rPr b="0" i="1" lang="en-US" sz="900" spc="-1" strike="noStrike">
                <a:latin typeface="Arial"/>
              </a:rPr>
              <a:t>solid black line</a:t>
            </a:r>
            <a:r>
              <a:rPr b="0" lang="en-US" sz="900" spc="-1" strike="noStrike">
                <a:latin typeface="Arial"/>
              </a:rPr>
              <a:t>) (Table 2). </a:t>
            </a:r>
            <a:r>
              <a:rPr b="0" i="1" lang="en-US" sz="900" spc="-1" strike="noStrike">
                <a:latin typeface="Arial"/>
              </a:rPr>
              <a:t>E</a:t>
            </a:r>
            <a:r>
              <a:rPr b="0" lang="en-US" sz="900" spc="-1" strike="noStrike">
                <a:latin typeface="Arial"/>
              </a:rPr>
              <a:t>, the ATPase activity of NSF was measured as a function of αSNAP3 concentration. The data are fit to the equation, ν = </a:t>
            </a:r>
            <a:r>
              <a:rPr b="0" i="1" lang="en-US" sz="900" spc="-1" strike="noStrike">
                <a:latin typeface="Arial"/>
              </a:rPr>
              <a:t>V</a:t>
            </a:r>
            <a:r>
              <a:rPr b="0" lang="en-US" sz="900" spc="-1" strike="noStrike">
                <a:latin typeface="Arial"/>
              </a:rPr>
              <a:t>max/(1 + (</a:t>
            </a:r>
            <a:r>
              <a:rPr b="0" i="1" lang="en-US" sz="900" spc="-1" strike="noStrike">
                <a:latin typeface="Arial"/>
              </a:rPr>
              <a:t>Km</a:t>
            </a:r>
            <a:r>
              <a:rPr b="0" lang="en-US" sz="900" spc="-1" strike="noStrike">
                <a:latin typeface="Arial"/>
              </a:rPr>
              <a:t>/[αSNAP])) (</a:t>
            </a:r>
            <a:r>
              <a:rPr b="0" i="1" lang="en-US" sz="900" spc="-1" strike="noStrike">
                <a:latin typeface="Arial"/>
              </a:rPr>
              <a:t>solid black line</a:t>
            </a:r>
            <a:r>
              <a:rPr b="0" lang="en-US" sz="900" spc="-1" strike="noStrike">
                <a:latin typeface="Arial"/>
              </a:rPr>
              <a:t>) to give </a:t>
            </a:r>
            <a:r>
              <a:rPr b="0" i="1" lang="en-US" sz="900" spc="-1" strike="noStrike">
                <a:latin typeface="Arial"/>
              </a:rPr>
              <a:t>Km</a:t>
            </a:r>
            <a:r>
              <a:rPr b="0" lang="en-US" sz="900" spc="-1" strike="noStrike" baseline="33000">
                <a:latin typeface="Arial"/>
              </a:rPr>
              <a:t>αSNAP3</a:t>
            </a:r>
            <a:r>
              <a:rPr b="0" lang="en-US" sz="900" spc="-1" strike="noStrike">
                <a:latin typeface="Arial"/>
              </a:rPr>
              <a:t> for NSF ATPase activity. </a:t>
            </a:r>
            <a:r>
              <a:rPr b="0" i="1" lang="en-US" sz="900" spc="-1" strike="noStrike">
                <a:latin typeface="Arial"/>
              </a:rPr>
              <a:t>F</a:t>
            </a:r>
            <a:r>
              <a:rPr b="0" lang="en-US" sz="900" spc="-1" strike="noStrike">
                <a:latin typeface="Arial"/>
              </a:rPr>
              <a:t>, SC disassembly rates (</a:t>
            </a:r>
            <a:r>
              <a:rPr b="0" i="1" lang="en-US" sz="900" spc="-1" strike="noStrike">
                <a:latin typeface="Arial"/>
              </a:rPr>
              <a:t>y axis</a:t>
            </a:r>
            <a:r>
              <a:rPr b="0" lang="en-US" sz="900" spc="-1" strike="noStrike">
                <a:latin typeface="Arial"/>
              </a:rPr>
              <a:t>) were measured with SC and NSF at fixed concentrations (280 nm) over a range of αSNAP3 concentrations (320–1710 nm). The </a:t>
            </a:r>
            <a:r>
              <a:rPr b="0" i="1" lang="en-US" sz="900" spc="-1" strike="noStrike">
                <a:latin typeface="Arial"/>
              </a:rPr>
              <a:t>lines</a:t>
            </a:r>
            <a:r>
              <a:rPr b="0" lang="en-US" sz="900" spc="-1" strike="noStrike">
                <a:latin typeface="Arial"/>
              </a:rPr>
              <a:t> correspond to models with different αSNAP3 stoichiometry, as indicated in the </a:t>
            </a:r>
            <a:r>
              <a:rPr b="0" i="1" lang="en-US" sz="900" spc="-1" strike="noStrike">
                <a:latin typeface="Arial"/>
              </a:rPr>
              <a:t>key</a:t>
            </a:r>
            <a:r>
              <a:rPr b="0" lang="en-US" sz="900" spc="-1" strike="noStrike">
                <a:latin typeface="Arial"/>
              </a:rPr>
              <a:t>. The steeper rise for the branched curve as compared with the unbranched curve results from the normalization of the calculated data to the maximum rate. Because the branched curve has a lower absolute maximum rate than the unbranched curve, it reaches its maximum more quickly. Descriptions of the models used can be found under “Experimental Procedures.” </a:t>
            </a:r>
            <a:r>
              <a:rPr b="0" i="1" lang="en-US" sz="900" spc="-1" strike="noStrike">
                <a:latin typeface="Arial"/>
              </a:rPr>
              <a:t>Error bars</a:t>
            </a:r>
            <a:r>
              <a:rPr b="0" lang="en-US" sz="900" spc="-1" strike="noStrike">
                <a:latin typeface="Arial"/>
              </a:rPr>
              <a:t>, S.E.</a:t>
            </a:r>
            <a:endParaRPr b="0" lang="en-US" sz="900" spc="-1" strike="noStrike">
              <a:latin typeface="Arial"/>
            </a:endParaRPr>
          </a:p>
          <a:p>
            <a:endParaRPr b="0" lang="en-US" sz="900" spc="-1" strike="noStrike">
              <a:latin typeface="Arial"/>
            </a:endParaRPr>
          </a:p>
          <a:p>
            <a:endParaRPr b="0" lang="en-US" sz="900" spc="-1" strike="noStrike">
              <a:latin typeface="Arial"/>
            </a:endParaRPr>
          </a:p>
          <a:p>
            <a:endParaRPr b="0" lang="en-US" sz="900" spc="-1" strike="noStrike">
              <a:latin typeface="Arial"/>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PlaceHolder 1"/>
          <p:cNvSpPr>
            <a:spLocks noGrp="1"/>
          </p:cNvSpPr>
          <p:nvPr>
            <p:ph type="sldImg"/>
          </p:nvPr>
        </p:nvSpPr>
        <p:spPr>
          <a:xfrm>
            <a:off x="1371600" y="763560"/>
            <a:ext cx="5029200" cy="3772080"/>
          </a:xfrm>
          <a:prstGeom prst="rect">
            <a:avLst/>
          </a:prstGeom>
        </p:spPr>
      </p:sp>
      <p:sp>
        <p:nvSpPr>
          <p:cNvPr id="89" name="PlaceHolder 2"/>
          <p:cNvSpPr>
            <a:spLocks noGrp="1"/>
          </p:cNvSpPr>
          <p:nvPr>
            <p:ph type="body"/>
          </p:nvPr>
        </p:nvSpPr>
        <p:spPr>
          <a:xfrm>
            <a:off x="777960" y="4776840"/>
            <a:ext cx="6216480" cy="4525200"/>
          </a:xfrm>
          <a:prstGeom prst="rect">
            <a:avLst/>
          </a:prstGeom>
        </p:spPr>
        <p:txBody>
          <a:bodyPr lIns="0" rIns="0" tIns="0" bIns="0">
            <a:spAutoFit/>
          </a:bodyPr>
          <a:p>
            <a:r>
              <a:rPr b="1" lang="en-US" sz="900" spc="-1" strike="noStrike">
                <a:latin typeface="Arial"/>
              </a:rPr>
              <a:t>The NSF hexamer binds 12 ADP molecules at saturation.</a:t>
            </a:r>
            <a:r>
              <a:rPr b="0" lang="en-US" sz="900" spc="-1" strike="noStrike">
                <a:latin typeface="Arial"/>
              </a:rPr>
              <a:t> Purified NSF (20 nm) was incubated at 30 °C with varying concentrations of [α-</a:t>
            </a:r>
            <a:r>
              <a:rPr b="0" lang="en-US" sz="900" spc="-1" strike="noStrike" baseline="33000">
                <a:latin typeface="Arial"/>
              </a:rPr>
              <a:t>32</a:t>
            </a:r>
            <a:r>
              <a:rPr b="0" lang="en-US" sz="900" spc="-1" strike="noStrike">
                <a:latin typeface="Arial"/>
              </a:rPr>
              <a:t>P]ATP (0.5–2000 μm) in the presence of Mg</a:t>
            </a:r>
            <a:r>
              <a:rPr b="0" lang="en-US" sz="900" spc="-1" strike="noStrike" baseline="33000">
                <a:latin typeface="Arial"/>
              </a:rPr>
              <a:t>2+</a:t>
            </a:r>
            <a:r>
              <a:rPr b="0" lang="en-US" sz="900" spc="-1" strike="noStrike">
                <a:latin typeface="Arial"/>
              </a:rPr>
              <a:t>, and nucleotide·protein complexes were quantified for protein and nucleotide content. NSF binds 11.5 ± 0.8 molecules of [α-</a:t>
            </a:r>
            <a:r>
              <a:rPr b="0" lang="en-US" sz="900" spc="-1" strike="noStrike" baseline="33000">
                <a:latin typeface="Arial"/>
              </a:rPr>
              <a:t>32</a:t>
            </a:r>
            <a:r>
              <a:rPr b="0" lang="en-US" sz="900" spc="-1" strike="noStrike">
                <a:latin typeface="Arial"/>
              </a:rPr>
              <a:t>P]ATP per hexamer with a </a:t>
            </a:r>
            <a:r>
              <a:rPr b="0" i="1" lang="en-US" sz="900" spc="-1" strike="noStrike">
                <a:latin typeface="Arial"/>
              </a:rPr>
              <a:t>Kd</a:t>
            </a:r>
            <a:r>
              <a:rPr b="0" lang="en-US" sz="900" spc="-1" strike="noStrike">
                <a:latin typeface="Arial"/>
              </a:rPr>
              <a:t> of 20 ± 4.8 μm. With [γ-</a:t>
            </a:r>
            <a:r>
              <a:rPr b="0" lang="en-US" sz="900" spc="-1" strike="noStrike" baseline="33000">
                <a:latin typeface="Arial"/>
              </a:rPr>
              <a:t>32</a:t>
            </a:r>
            <a:r>
              <a:rPr b="0" lang="en-US" sz="900" spc="-1" strike="noStrike">
                <a:latin typeface="Arial"/>
              </a:rPr>
              <a:t>P]ATP used in the same binding experiment, no </a:t>
            </a:r>
            <a:r>
              <a:rPr b="0" lang="en-US" sz="900" spc="-1" strike="noStrike" baseline="33000">
                <a:latin typeface="Arial"/>
              </a:rPr>
              <a:t>32</a:t>
            </a:r>
            <a:r>
              <a:rPr b="0" lang="en-US" sz="900" spc="-1" strike="noStrike">
                <a:latin typeface="Arial"/>
              </a:rPr>
              <a:t>P signal is detected (data not shown), indicating that NSF binds 12 ADP molecules at equilibrium.</a:t>
            </a:r>
            <a:endParaRPr b="0" lang="en-US" sz="900" spc="-1" strike="noStrike">
              <a:latin typeface="Arial"/>
            </a:endParaRPr>
          </a:p>
          <a:p>
            <a:endParaRPr b="0" lang="en-US" sz="900" spc="-1" strike="noStrike">
              <a:latin typeface="Arial"/>
            </a:endParaRPr>
          </a:p>
          <a:p>
            <a:endParaRPr b="0" lang="en-US" sz="900" spc="-1" strike="noStrike">
              <a:latin typeface="Arial"/>
            </a:endParaRPr>
          </a:p>
          <a:p>
            <a:endParaRPr b="0" lang="en-US" sz="900" spc="-1" strike="noStrike">
              <a:latin typeface="Arial"/>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PlaceHolder 1"/>
          <p:cNvSpPr>
            <a:spLocks noGrp="1"/>
          </p:cNvSpPr>
          <p:nvPr>
            <p:ph type="sldImg"/>
          </p:nvPr>
        </p:nvSpPr>
        <p:spPr>
          <a:xfrm>
            <a:off x="1371600" y="763560"/>
            <a:ext cx="5029200" cy="3772080"/>
          </a:xfrm>
          <a:prstGeom prst="rect">
            <a:avLst/>
          </a:prstGeom>
        </p:spPr>
      </p:sp>
      <p:sp>
        <p:nvSpPr>
          <p:cNvPr id="91" name="PlaceHolder 2"/>
          <p:cNvSpPr>
            <a:spLocks noGrp="1"/>
          </p:cNvSpPr>
          <p:nvPr>
            <p:ph type="body"/>
          </p:nvPr>
        </p:nvSpPr>
        <p:spPr>
          <a:xfrm>
            <a:off x="777960" y="4776840"/>
            <a:ext cx="6216480" cy="4525200"/>
          </a:xfrm>
          <a:prstGeom prst="rect">
            <a:avLst/>
          </a:prstGeom>
        </p:spPr>
        <p:txBody>
          <a:bodyPr lIns="0" rIns="0" tIns="0" bIns="0">
            <a:spAutoFit/>
          </a:bodyPr>
          <a:p>
            <a:r>
              <a:rPr b="1" lang="en-US" sz="900" spc="-1" strike="noStrike">
                <a:latin typeface="Arial"/>
              </a:rPr>
              <a:t>Pre-steady-state analysis of NSF ATP hydrolysis and SNARE disassembly.</a:t>
            </a:r>
            <a:r>
              <a:rPr b="0" lang="en-US" sz="900" spc="-1" strike="noStrike">
                <a:latin typeface="Arial"/>
              </a:rPr>
              <a:t> </a:t>
            </a:r>
            <a:r>
              <a:rPr b="0" i="1" lang="en-US" sz="900" spc="-1" strike="noStrike">
                <a:latin typeface="Arial"/>
              </a:rPr>
              <a:t>A</a:t>
            </a:r>
            <a:r>
              <a:rPr b="0" lang="en-US" sz="900" spc="-1" strike="noStrike">
                <a:latin typeface="Arial"/>
              </a:rPr>
              <a:t>, NSF hydrolyzes ATP in the NSF·αSNAP·SC (20 S) complex, leading to SC disassembly (</a:t>
            </a:r>
            <a:r>
              <a:rPr b="0" i="1" lang="en-US" sz="900" spc="-1" strike="noStrike">
                <a:latin typeface="Arial"/>
              </a:rPr>
              <a:t>i</a:t>
            </a:r>
            <a:r>
              <a:rPr b="0" lang="en-US" sz="900" spc="-1" strike="noStrike">
                <a:latin typeface="Arial"/>
              </a:rPr>
              <a:t>), and outside the 20 S complex (</a:t>
            </a:r>
            <a:r>
              <a:rPr b="0" i="1" lang="en-US" sz="900" spc="-1" strike="noStrike">
                <a:latin typeface="Arial"/>
              </a:rPr>
              <a:t>ii</a:t>
            </a:r>
            <a:r>
              <a:rPr b="0" lang="en-US" sz="900" spc="-1" strike="noStrike">
                <a:latin typeface="Arial"/>
              </a:rPr>
              <a:t> and </a:t>
            </a:r>
            <a:r>
              <a:rPr b="0" i="1" lang="en-US" sz="900" spc="-1" strike="noStrike">
                <a:latin typeface="Arial"/>
              </a:rPr>
              <a:t>iii</a:t>
            </a:r>
            <a:r>
              <a:rPr b="0" lang="en-US" sz="900" spc="-1" strike="noStrike">
                <a:latin typeface="Arial"/>
              </a:rPr>
              <a:t>). </a:t>
            </a:r>
            <a:r>
              <a:rPr b="0" i="1" lang="en-US" sz="900" spc="-1" strike="noStrike">
                <a:latin typeface="Arial"/>
              </a:rPr>
              <a:t>B</a:t>
            </a:r>
            <a:r>
              <a:rPr b="0" lang="en-US" sz="900" spc="-1" strike="noStrike">
                <a:latin typeface="Arial"/>
              </a:rPr>
              <a:t>, SC disassembly in the presence (</a:t>
            </a:r>
            <a:r>
              <a:rPr b="0" i="1" lang="en-US" sz="900" spc="-1" strike="noStrike">
                <a:latin typeface="Arial"/>
              </a:rPr>
              <a:t>filled circles</a:t>
            </a:r>
            <a:r>
              <a:rPr b="0" lang="en-US" sz="900" spc="-1" strike="noStrike">
                <a:latin typeface="Arial"/>
              </a:rPr>
              <a:t>) and absence (</a:t>
            </a:r>
            <a:r>
              <a:rPr b="0" i="1" lang="en-US" sz="900" spc="-1" strike="noStrike">
                <a:latin typeface="Arial"/>
              </a:rPr>
              <a:t>open circles</a:t>
            </a:r>
            <a:r>
              <a:rPr b="0" lang="en-US" sz="900" spc="-1" strike="noStrike">
                <a:latin typeface="Arial"/>
              </a:rPr>
              <a:t>) of Mg</a:t>
            </a:r>
            <a:r>
              <a:rPr b="0" lang="en-US" sz="900" spc="-1" strike="noStrike" baseline="33000">
                <a:latin typeface="Arial"/>
              </a:rPr>
              <a:t>2+</a:t>
            </a:r>
            <a:r>
              <a:rPr b="0" lang="en-US" sz="900" spc="-1" strike="noStrike">
                <a:latin typeface="Arial"/>
              </a:rPr>
              <a:t> (</a:t>
            </a:r>
            <a:r>
              <a:rPr b="0" i="1" lang="en-US" sz="900" spc="-1" strike="noStrike">
                <a:latin typeface="Arial"/>
              </a:rPr>
              <a:t>n</a:t>
            </a:r>
            <a:r>
              <a:rPr b="0" lang="en-US" sz="900" spc="-1" strike="noStrike">
                <a:latin typeface="Arial"/>
              </a:rPr>
              <a:t> = 3; </a:t>
            </a:r>
            <a:r>
              <a:rPr b="0" i="1" lang="en-US" sz="900" spc="-1" strike="noStrike">
                <a:latin typeface="Arial"/>
              </a:rPr>
              <a:t>error bars</a:t>
            </a:r>
            <a:r>
              <a:rPr b="0" lang="en-US" sz="900" spc="-1" strike="noStrike">
                <a:latin typeface="Arial"/>
              </a:rPr>
              <a:t> show S.E.). </a:t>
            </a:r>
            <a:r>
              <a:rPr b="0" i="1" lang="en-US" sz="900" spc="-1" strike="noStrike">
                <a:latin typeface="Arial"/>
              </a:rPr>
              <a:t>C</a:t>
            </a:r>
            <a:r>
              <a:rPr b="0" lang="en-US" sz="900" spc="-1" strike="noStrike">
                <a:latin typeface="Arial"/>
              </a:rPr>
              <a:t>, ATP hydrolysis in the presence (</a:t>
            </a:r>
            <a:r>
              <a:rPr b="0" i="1" lang="en-US" sz="900" spc="-1" strike="noStrike">
                <a:latin typeface="Arial"/>
              </a:rPr>
              <a:t>filled circles</a:t>
            </a:r>
            <a:r>
              <a:rPr b="0" lang="en-US" sz="900" spc="-1" strike="noStrike">
                <a:latin typeface="Arial"/>
              </a:rPr>
              <a:t>) and absence (</a:t>
            </a:r>
            <a:r>
              <a:rPr b="0" i="1" lang="en-US" sz="900" spc="-1" strike="noStrike">
                <a:latin typeface="Arial"/>
              </a:rPr>
              <a:t>open circles</a:t>
            </a:r>
            <a:r>
              <a:rPr b="0" lang="en-US" sz="900" spc="-1" strike="noStrike">
                <a:latin typeface="Arial"/>
              </a:rPr>
              <a:t>) of αSNAP3. </a:t>
            </a:r>
            <a:r>
              <a:rPr b="0" i="1" lang="en-US" sz="900" spc="-1" strike="noStrike">
                <a:latin typeface="Arial"/>
              </a:rPr>
              <a:t>C</a:t>
            </a:r>
            <a:r>
              <a:rPr b="0" lang="en-US" sz="900" spc="-1" strike="noStrike">
                <a:latin typeface="Arial"/>
              </a:rPr>
              <a:t> and </a:t>
            </a:r>
            <a:r>
              <a:rPr b="0" i="1" lang="en-US" sz="900" spc="-1" strike="noStrike">
                <a:latin typeface="Arial"/>
              </a:rPr>
              <a:t>D</a:t>
            </a:r>
            <a:r>
              <a:rPr b="0" lang="en-US" sz="900" spc="-1" strike="noStrike">
                <a:latin typeface="Arial"/>
              </a:rPr>
              <a:t>, a representative pre-steady-state experiment ([NSF] = 1.96 μm, [αSNAP3] = 100 nm, [SC] = 750 nm) (</a:t>
            </a:r>
            <a:r>
              <a:rPr b="0" i="1" lang="en-US" sz="900" spc="-1" strike="noStrike">
                <a:latin typeface="Arial"/>
              </a:rPr>
              <a:t>n</a:t>
            </a:r>
            <a:r>
              <a:rPr b="0" lang="en-US" sz="900" spc="-1" strike="noStrike">
                <a:latin typeface="Arial"/>
              </a:rPr>
              <a:t> = 3; </a:t>
            </a:r>
            <a:r>
              <a:rPr b="0" i="1" lang="en-US" sz="900" spc="-1" strike="noStrike">
                <a:latin typeface="Arial"/>
              </a:rPr>
              <a:t>error bars</a:t>
            </a:r>
            <a:r>
              <a:rPr b="0" lang="en-US" sz="900" spc="-1" strike="noStrike">
                <a:latin typeface="Arial"/>
              </a:rPr>
              <a:t> show S.E.) used to obtain reaction rates. </a:t>
            </a:r>
            <a:r>
              <a:rPr b="0" i="1" lang="en-US" sz="900" spc="-1" strike="noStrike">
                <a:latin typeface="Arial"/>
              </a:rPr>
              <a:t>D</a:t>
            </a:r>
            <a:r>
              <a:rPr b="0" lang="en-US" sz="900" spc="-1" strike="noStrike">
                <a:latin typeface="Arial"/>
              </a:rPr>
              <a:t>, pre-steady-state disassembly and ATP hydrolysis experiments were performed at different SC concentrations (38–900 nm), and the rate constant for ATP hydrolysis </a:t>
            </a:r>
            <a:r>
              <a:rPr b="0" i="1" lang="en-US" sz="900" spc="-1" strike="noStrike">
                <a:latin typeface="Arial"/>
              </a:rPr>
              <a:t>versus</a:t>
            </a:r>
            <a:r>
              <a:rPr b="0" lang="en-US" sz="900" spc="-1" strike="noStrike">
                <a:latin typeface="Arial"/>
              </a:rPr>
              <a:t> SC concentration is plotted with the full data from Table 4. The percentage of αSNAP3 in the αSNAP3·SC complex in each experiment (</a:t>
            </a:r>
            <a:r>
              <a:rPr b="0" i="1" lang="en-US" sz="900" spc="-1" strike="noStrike">
                <a:latin typeface="Arial"/>
              </a:rPr>
              <a:t>dashed line</a:t>
            </a:r>
            <a:r>
              <a:rPr b="0" lang="en-US" sz="900" spc="-1" strike="noStrike">
                <a:latin typeface="Arial"/>
              </a:rPr>
              <a:t>, </a:t>
            </a:r>
            <a:r>
              <a:rPr b="0" i="1" lang="en-US" sz="900" spc="-1" strike="noStrike">
                <a:latin typeface="Arial"/>
              </a:rPr>
              <a:t>right y axis</a:t>
            </a:r>
            <a:r>
              <a:rPr b="0" lang="en-US" sz="900" spc="-1" strike="noStrike">
                <a:latin typeface="Arial"/>
              </a:rPr>
              <a:t>) was calculated from experimental protein concentrations and the independently determined dissociation constant of </a:t>
            </a:r>
            <a:r>
              <a:rPr b="0" i="1" lang="en-US" sz="900" spc="-1" strike="noStrike">
                <a:latin typeface="Arial"/>
              </a:rPr>
              <a:t>Kd</a:t>
            </a:r>
            <a:r>
              <a:rPr b="0" lang="en-US" sz="900" spc="-1" strike="noStrike" baseline="33000">
                <a:latin typeface="Arial"/>
              </a:rPr>
              <a:t>αSNAP·SC</a:t>
            </a:r>
            <a:r>
              <a:rPr b="0" lang="en-US" sz="900" spc="-1" strike="noStrike">
                <a:latin typeface="Arial"/>
              </a:rPr>
              <a:t> = 100 nm (see “Experimental Procedures”) (</a:t>
            </a:r>
            <a:r>
              <a:rPr b="0" i="1" lang="en-US" sz="900" spc="-1" strike="noStrike">
                <a:latin typeface="Arial"/>
              </a:rPr>
              <a:t>error bars</a:t>
            </a:r>
            <a:r>
              <a:rPr b="0" lang="en-US" sz="900" spc="-1" strike="noStrike">
                <a:latin typeface="Arial"/>
              </a:rPr>
              <a:t> show propagated uncertainty in the linear regression of ATP hydrolysis and SC disassembly measurements in </a:t>
            </a:r>
            <a:r>
              <a:rPr b="0" i="1" lang="en-US" sz="900" spc="-1" strike="noStrike">
                <a:latin typeface="Arial"/>
              </a:rPr>
              <a:t>B</a:t>
            </a:r>
            <a:r>
              <a:rPr b="0" lang="en-US" sz="900" spc="-1" strike="noStrike">
                <a:latin typeface="Arial"/>
              </a:rPr>
              <a:t> and </a:t>
            </a:r>
            <a:r>
              <a:rPr b="0" i="1" lang="en-US" sz="900" spc="-1" strike="noStrike">
                <a:latin typeface="Arial"/>
              </a:rPr>
              <a:t>C</a:t>
            </a:r>
            <a:r>
              <a:rPr b="0" lang="en-US" sz="900" spc="-1" strike="noStrike">
                <a:latin typeface="Arial"/>
              </a:rPr>
              <a:t> above). </a:t>
            </a:r>
            <a:r>
              <a:rPr b="0" i="1" lang="en-US" sz="900" spc="-1" strike="noStrike">
                <a:latin typeface="Arial"/>
              </a:rPr>
              <a:t>E</a:t>
            </a:r>
            <a:r>
              <a:rPr b="0" lang="en-US" sz="900" spc="-1" strike="noStrike">
                <a:latin typeface="Arial"/>
              </a:rPr>
              <a:t>, the number of ATPs hydrolyzed per SC disassembly are plotted </a:t>
            </a:r>
            <a:r>
              <a:rPr b="0" i="1" lang="en-US" sz="900" spc="-1" strike="noStrike">
                <a:latin typeface="Arial"/>
              </a:rPr>
              <a:t>versus</a:t>
            </a:r>
            <a:r>
              <a:rPr b="0" lang="en-US" sz="900" spc="-1" strike="noStrike">
                <a:latin typeface="Arial"/>
              </a:rPr>
              <a:t> SC concentration of each experiment (data points, </a:t>
            </a:r>
            <a:r>
              <a:rPr b="0" i="1" lang="en-US" sz="900" spc="-1" strike="noStrike">
                <a:latin typeface="Arial"/>
              </a:rPr>
              <a:t>left y axis</a:t>
            </a:r>
            <a:r>
              <a:rPr b="0" lang="en-US" sz="900" spc="-1" strike="noStrike">
                <a:latin typeface="Arial"/>
              </a:rPr>
              <a:t>). The percentage of αSNAP3·SC fits the data points well (</a:t>
            </a:r>
            <a:r>
              <a:rPr b="0" i="1" lang="en-US" sz="900" spc="-1" strike="noStrike">
                <a:latin typeface="Arial"/>
              </a:rPr>
              <a:t>dashed line</a:t>
            </a:r>
            <a:r>
              <a:rPr b="0" lang="en-US" sz="900" spc="-1" strike="noStrike">
                <a:latin typeface="Arial"/>
              </a:rPr>
              <a:t>, </a:t>
            </a:r>
            <a:r>
              <a:rPr b="0" i="1" lang="en-US" sz="900" spc="-1" strike="noStrike">
                <a:latin typeface="Arial"/>
              </a:rPr>
              <a:t>right y axis</a:t>
            </a:r>
            <a:r>
              <a:rPr b="0" lang="en-US" sz="900" spc="-1" strike="noStrike">
                <a:latin typeface="Arial"/>
              </a:rPr>
              <a:t>). </a:t>
            </a:r>
            <a:r>
              <a:rPr b="0" i="1" lang="en-US" sz="900" spc="-1" strike="noStrike">
                <a:latin typeface="Arial"/>
              </a:rPr>
              <a:t>Error bars</a:t>
            </a:r>
            <a:r>
              <a:rPr b="0" lang="en-US" sz="900" spc="-1" strike="noStrike">
                <a:latin typeface="Arial"/>
              </a:rPr>
              <a:t>, propagated uncertainty in the calculation of ATP per SC.</a:t>
            </a:r>
            <a:endParaRPr b="0" lang="en-US" sz="900" spc="-1" strike="noStrike">
              <a:latin typeface="Arial"/>
            </a:endParaRPr>
          </a:p>
          <a:p>
            <a:endParaRPr b="0" lang="en-US" sz="900" spc="-1" strike="noStrike">
              <a:latin typeface="Arial"/>
            </a:endParaRPr>
          </a:p>
          <a:p>
            <a:endParaRPr b="0" lang="en-US" sz="900" spc="-1" strike="noStrike">
              <a:latin typeface="Arial"/>
            </a:endParaRPr>
          </a:p>
          <a:p>
            <a:endParaRPr b="0" lang="en-US" sz="900" spc="-1" strike="noStrike">
              <a:latin typeface="Arial"/>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PlaceHolder 1"/>
          <p:cNvSpPr>
            <a:spLocks noGrp="1"/>
          </p:cNvSpPr>
          <p:nvPr>
            <p:ph type="sldImg"/>
          </p:nvPr>
        </p:nvSpPr>
        <p:spPr>
          <a:xfrm>
            <a:off x="1371600" y="763560"/>
            <a:ext cx="5029200" cy="3772080"/>
          </a:xfrm>
          <a:prstGeom prst="rect">
            <a:avLst/>
          </a:prstGeom>
        </p:spPr>
      </p:sp>
      <p:sp>
        <p:nvSpPr>
          <p:cNvPr id="93" name="PlaceHolder 2"/>
          <p:cNvSpPr>
            <a:spLocks noGrp="1"/>
          </p:cNvSpPr>
          <p:nvPr>
            <p:ph type="body"/>
          </p:nvPr>
        </p:nvSpPr>
        <p:spPr>
          <a:xfrm>
            <a:off x="777960" y="4776840"/>
            <a:ext cx="6216480" cy="4525200"/>
          </a:xfrm>
          <a:prstGeom prst="rect">
            <a:avLst/>
          </a:prstGeom>
        </p:spPr>
        <p:txBody>
          <a:bodyPr lIns="0" rIns="0" tIns="0" bIns="0">
            <a:spAutoFit/>
          </a:bodyPr>
          <a:p>
            <a:r>
              <a:rPr b="1" lang="en-US" sz="900" spc="-1" strike="noStrike">
                <a:latin typeface="Arial"/>
              </a:rPr>
              <a:t>Model for SNARE complex disassembly by NSF.</a:t>
            </a:r>
            <a:r>
              <a:rPr b="0" lang="en-US" sz="900" spc="-1" strike="noStrike">
                <a:latin typeface="Arial"/>
              </a:rPr>
              <a:t> αSNAP molecules (</a:t>
            </a:r>
            <a:r>
              <a:rPr b="0" i="1" lang="en-US" sz="900" spc="-1" strike="noStrike">
                <a:latin typeface="Arial"/>
              </a:rPr>
              <a:t>blue cylinders</a:t>
            </a:r>
            <a:r>
              <a:rPr b="0" lang="en-US" sz="900" spc="-1" strike="noStrike">
                <a:latin typeface="Arial"/>
              </a:rPr>
              <a:t>) associated with the membrane using hydrophobic loops (</a:t>
            </a:r>
            <a:r>
              <a:rPr b="0" i="1" lang="en-US" sz="900" spc="-1" strike="noStrike">
                <a:latin typeface="Arial"/>
              </a:rPr>
              <a:t>red circles</a:t>
            </a:r>
            <a:r>
              <a:rPr b="0" lang="en-US" sz="900" spc="-1" strike="noStrike">
                <a:latin typeface="Arial"/>
              </a:rPr>
              <a:t>) bind the SC (</a:t>
            </a:r>
            <a:r>
              <a:rPr b="0" i="1" lang="en-US" sz="900" spc="-1" strike="noStrike">
                <a:latin typeface="Arial"/>
              </a:rPr>
              <a:t>multicolored cylinder</a:t>
            </a:r>
            <a:r>
              <a:rPr b="0" lang="en-US" sz="900" spc="-1" strike="noStrike">
                <a:latin typeface="Arial"/>
              </a:rPr>
              <a:t>) and NSF to form the 20 S complex (</a:t>
            </a:r>
            <a:r>
              <a:rPr b="0" i="1" lang="en-US" sz="900" spc="-1" strike="noStrike">
                <a:latin typeface="Arial"/>
              </a:rPr>
              <a:t>i</a:t>
            </a:r>
            <a:r>
              <a:rPr b="0" lang="en-US" sz="900" spc="-1" strike="noStrike">
                <a:latin typeface="Arial"/>
              </a:rPr>
              <a:t>). The primary binding site on the SC for αSNAP is shown as a </a:t>
            </a:r>
            <a:r>
              <a:rPr b="0" i="1" lang="en-US" sz="900" spc="-1" strike="noStrike">
                <a:latin typeface="Arial"/>
              </a:rPr>
              <a:t>yellow patch</a:t>
            </a:r>
            <a:r>
              <a:rPr b="0" lang="en-US" sz="900" spc="-1" strike="noStrike">
                <a:latin typeface="Arial"/>
              </a:rPr>
              <a:t>, and the </a:t>
            </a:r>
            <a:r>
              <a:rPr b="0" i="1" lang="en-US" sz="900" spc="-1" strike="noStrike">
                <a:latin typeface="Arial"/>
              </a:rPr>
              <a:t>gray bar</a:t>
            </a:r>
            <a:r>
              <a:rPr b="0" lang="en-US" sz="900" spc="-1" strike="noStrike">
                <a:latin typeface="Arial"/>
              </a:rPr>
              <a:t> indicates the membrane. Outward and downward movement of the N-domains upon ATP hydrolysis (power stroke) may release αSNAP transiently (</a:t>
            </a:r>
            <a:r>
              <a:rPr b="0" i="1" lang="en-US" sz="900" spc="-1" strike="noStrike">
                <a:latin typeface="Arial"/>
              </a:rPr>
              <a:t>ii</a:t>
            </a:r>
            <a:r>
              <a:rPr b="0" lang="en-US" sz="900" spc="-1" strike="noStrike">
                <a:latin typeface="Arial"/>
              </a:rPr>
              <a:t>), and rotation of the NSF hexamer positions a different αSNAP at the primary binding site (</a:t>
            </a:r>
            <a:r>
              <a:rPr b="0" i="1" lang="en-US" sz="900" spc="-1" strike="noStrike">
                <a:latin typeface="Arial"/>
              </a:rPr>
              <a:t>iii</a:t>
            </a:r>
            <a:r>
              <a:rPr b="0" lang="en-US" sz="900" spc="-1" strike="noStrike">
                <a:latin typeface="Arial"/>
              </a:rPr>
              <a:t>). ATP hydrolysis and rotation steps are repeated (</a:t>
            </a:r>
            <a:r>
              <a:rPr b="0" i="1" lang="en-US" sz="900" spc="-1" strike="noStrike">
                <a:latin typeface="Arial"/>
              </a:rPr>
              <a:t>iv</a:t>
            </a:r>
            <a:r>
              <a:rPr b="0" lang="en-US" sz="900" spc="-1" strike="noStrike">
                <a:latin typeface="Arial"/>
              </a:rPr>
              <a:t> and </a:t>
            </a:r>
            <a:r>
              <a:rPr b="0" i="1" lang="en-US" sz="900" spc="-1" strike="noStrike">
                <a:latin typeface="Arial"/>
              </a:rPr>
              <a:t>v</a:t>
            </a:r>
            <a:r>
              <a:rPr b="0" lang="en-US" sz="900" spc="-1" strike="noStrike">
                <a:latin typeface="Arial"/>
              </a:rPr>
              <a:t>), and disassembled SNARE proteins and αSNAP remain membrane-associated (</a:t>
            </a:r>
            <a:r>
              <a:rPr b="0" i="1" lang="en-US" sz="900" spc="-1" strike="noStrike">
                <a:latin typeface="Arial"/>
              </a:rPr>
              <a:t>vi</a:t>
            </a:r>
            <a:r>
              <a:rPr b="0" lang="en-US" sz="900" spc="-1" strike="noStrike">
                <a:latin typeface="Arial"/>
              </a:rPr>
              <a:t>). Displacement of ADP for ATP resets the N-domains into an “up” conformation, where a new αSNAP·SC complex can be disassembled (</a:t>
            </a:r>
            <a:r>
              <a:rPr b="0" i="1" lang="en-US" sz="900" spc="-1" strike="noStrike">
                <a:latin typeface="Arial"/>
              </a:rPr>
              <a:t>vii</a:t>
            </a:r>
            <a:r>
              <a:rPr b="0" lang="en-US" sz="900" spc="-1" strike="noStrike">
                <a:latin typeface="Arial"/>
              </a:rPr>
              <a:t>). If αSNAP were always bound to both the NSF N-domain and to the SC, then as the SC is unwound and NSF translocates, the NSF N-domain would tilt more and more with respect to the SC, shortening the lever arm and potentially reducing the force that can be applied to the complex. See “Discussion” for details.</a:t>
            </a:r>
            <a:endParaRPr b="0" lang="en-US" sz="900" spc="-1" strike="noStrike">
              <a:latin typeface="Arial"/>
            </a:endParaRPr>
          </a:p>
          <a:p>
            <a:endParaRPr b="0" lang="en-US" sz="900" spc="-1" strike="noStrike">
              <a:latin typeface="Arial"/>
            </a:endParaRPr>
          </a:p>
          <a:p>
            <a:endParaRPr b="0" lang="en-US" sz="900" spc="-1" strike="noStrike">
              <a:latin typeface="Arial"/>
            </a:endParaRPr>
          </a:p>
          <a:p>
            <a:endParaRPr b="0" lang="en-US" sz="900" spc="-1" strike="noStrike">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PlaceHolder 1"/>
          <p:cNvSpPr>
            <a:spLocks noGrp="1"/>
          </p:cNvSpPr>
          <p:nvPr>
            <p:ph type="sldImg"/>
          </p:nvPr>
        </p:nvSpPr>
        <p:spPr>
          <a:xfrm>
            <a:off x="1371600" y="763560"/>
            <a:ext cx="5029200" cy="3772080"/>
          </a:xfrm>
          <a:prstGeom prst="rect">
            <a:avLst/>
          </a:prstGeom>
        </p:spPr>
      </p:sp>
      <p:sp>
        <p:nvSpPr>
          <p:cNvPr id="95" name="PlaceHolder 2"/>
          <p:cNvSpPr>
            <a:spLocks noGrp="1"/>
          </p:cNvSpPr>
          <p:nvPr>
            <p:ph type="body"/>
          </p:nvPr>
        </p:nvSpPr>
        <p:spPr>
          <a:xfrm>
            <a:off x="777960" y="4776840"/>
            <a:ext cx="6216480" cy="4525200"/>
          </a:xfrm>
          <a:prstGeom prst="rect">
            <a:avLst/>
          </a:prstGeom>
        </p:spPr>
        <p:txBody>
          <a:bodyPr lIns="0" rIns="0" tIns="0" bIns="0">
            <a:spAutoFit/>
          </a:bodyPr>
          <a:p>
            <a:endParaRPr b="0" lang="en-US" sz="2000" spc="-1" strike="noStrike">
              <a:latin typeface="Arial"/>
            </a:endParaRPr>
          </a:p>
          <a:p>
            <a:endParaRPr b="0" lang="en-US" sz="20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ffffff"/>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ffffff"/>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ffffff"/>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ffffff"/>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ffffff"/>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ffffff"/>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ffffff"/>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hyperlink" Target="http://www.elsevier.com/termsandconditions" TargetMode="External"/><Relationship Id="rId2" Type="http://schemas.openxmlformats.org/officeDocument/2006/relationships/image" Target="../media/image1.jpeg"/><Relationship Id="rId3"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hyperlink" Target="http://www.elsevier.com/termsandconditions" TargetMode="External"/><Relationship Id="rId3" Type="http://schemas.openxmlformats.org/officeDocument/2006/relationships/image" Target="../media/image3.jpeg"/><Relationship Id="rId4" Type="http://schemas.openxmlformats.org/officeDocument/2006/relationships/slideLayout" Target="../slideLayouts/slideLayout1.xml"/><Relationship Id="rId5"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hyperlink" Target="http://www.elsevier.com/termsandconditions" TargetMode="External"/><Relationship Id="rId3" Type="http://schemas.openxmlformats.org/officeDocument/2006/relationships/image" Target="../media/image5.jpeg"/><Relationship Id="rId4" Type="http://schemas.openxmlformats.org/officeDocument/2006/relationships/slideLayout" Target="../slideLayouts/slideLayout1.xml"/><Relationship Id="rId5"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hyperlink" Target="http://www.elsevier.com/termsandconditions" TargetMode="External"/><Relationship Id="rId3" Type="http://schemas.openxmlformats.org/officeDocument/2006/relationships/image" Target="../media/image7.jpeg"/><Relationship Id="rId4" Type="http://schemas.openxmlformats.org/officeDocument/2006/relationships/slideLayout" Target="../slideLayouts/slideLayout1.xml"/><Relationship Id="rId5"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image" Target="../media/image8.jpeg"/><Relationship Id="rId2" Type="http://schemas.openxmlformats.org/officeDocument/2006/relationships/hyperlink" Target="http://www.elsevier.com/termsandconditions" TargetMode="External"/><Relationship Id="rId3" Type="http://schemas.openxmlformats.org/officeDocument/2006/relationships/image" Target="../media/image9.jpeg"/><Relationship Id="rId4" Type="http://schemas.openxmlformats.org/officeDocument/2006/relationships/slideLayout" Target="../slideLayouts/slideLayout1.xml"/><Relationship Id="rId5"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image" Target="../media/image10.jpeg"/><Relationship Id="rId2" Type="http://schemas.openxmlformats.org/officeDocument/2006/relationships/hyperlink" Target="http://www.elsevier.com/termsandconditions" TargetMode="External"/><Relationship Id="rId3" Type="http://schemas.openxmlformats.org/officeDocument/2006/relationships/image" Target="../media/image11.jpeg"/><Relationship Id="rId4" Type="http://schemas.openxmlformats.org/officeDocument/2006/relationships/slideLayout" Target="../slideLayouts/slideLayout1.xml"/><Relationship Id="rId5"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image" Target="../media/image12.jpeg"/><Relationship Id="rId2" Type="http://schemas.openxmlformats.org/officeDocument/2006/relationships/hyperlink" Target="http://www.elsevier.com/termsandconditions" TargetMode="External"/><Relationship Id="rId3" Type="http://schemas.openxmlformats.org/officeDocument/2006/relationships/image" Target="../media/image13.jpeg"/><Relationship Id="rId4" Type="http://schemas.openxmlformats.org/officeDocument/2006/relationships/slideLayout" Target="../slideLayouts/slideLayout1.xml"/><Relationship Id="rId5"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image" Target="../media/image14.jpeg"/><Relationship Id="rId2" Type="http://schemas.openxmlformats.org/officeDocument/2006/relationships/hyperlink" Target="http://www.elsevier.com/termsandconditions" TargetMode="External"/><Relationship Id="rId3" Type="http://schemas.openxmlformats.org/officeDocument/2006/relationships/image" Target="../media/image15.jpeg"/><Relationship Id="rId4" Type="http://schemas.openxmlformats.org/officeDocument/2006/relationships/slideLayout" Target="../slideLayouts/slideLayout1.xml"/><Relationship Id="rId5" Type="http://schemas.openxmlformats.org/officeDocument/2006/relationships/notesSlide" Target="../notesSlides/notesSlide8.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TextShape 1"/>
          <p:cNvSpPr txBox="1"/>
          <p:nvPr/>
        </p:nvSpPr>
        <p:spPr>
          <a:xfrm>
            <a:off x="360000" y="1260000"/>
            <a:ext cx="8640000" cy="2047320"/>
          </a:xfrm>
          <a:prstGeom prst="rect">
            <a:avLst/>
          </a:prstGeom>
          <a:noFill/>
          <a:ln>
            <a:noFill/>
          </a:ln>
        </p:spPr>
        <p:txBody>
          <a:bodyPr lIns="90000" rIns="90000" tIns="45000" bIns="45000">
            <a:spAutoFit/>
          </a:bodyPr>
          <a:p>
            <a:pPr algn="ctr">
              <a:lnSpc>
                <a:spcPct val="100000"/>
              </a:lnSpc>
              <a:spcAft>
                <a:spcPts val="3186"/>
              </a:spcAft>
            </a:pPr>
            <a:r>
              <a:rPr b="0" i="1" lang="en-US" sz="1700" spc="-1" strike="noStrike">
                <a:solidFill>
                  <a:srgbClr val="ffffff"/>
                </a:solidFill>
                <a:latin typeface="Arial"/>
              </a:rPr>
              <a:t>Three αSNAP and 10 ATP Molecules Are Used in SNARE Complex Disassembly by N-ethylmaleimide-sensitive Factor (NSF)*</a:t>
            </a:r>
            <a:r>
              <a:rPr b="0" lang="en-US" sz="1700" spc="-1" strike="noStrike">
                <a:solidFill>
                  <a:srgbClr val="ffffff"/>
                </a:solidFill>
                <a:latin typeface="Arial"/>
              </a:rPr>
              <a:t> </a:t>
            </a:r>
            <a:endParaRPr b="0" lang="en-US" sz="1700" spc="-1" strike="noStrike">
              <a:solidFill>
                <a:srgbClr val="ffffff"/>
              </a:solidFill>
              <a:latin typeface="Arial"/>
            </a:endParaRPr>
          </a:p>
          <a:p>
            <a:pPr algn="ctr">
              <a:spcAft>
                <a:spcPts val="2750"/>
              </a:spcAft>
            </a:pPr>
            <a:r>
              <a:rPr b="0" i="1" lang="en-US" sz="1100" spc="-1" strike="noStrike">
                <a:solidFill>
                  <a:srgbClr val="ffffff"/>
                </a:solidFill>
                <a:latin typeface="Arial"/>
              </a:rPr>
              <a:t>Niket Shah, Karen N. Colbert, Michael D. Enos, Daniel Herschlag, William I. Weis</a:t>
            </a:r>
            <a:r>
              <a:rPr b="0" lang="en-US" sz="1100" spc="-1" strike="noStrike">
                <a:solidFill>
                  <a:srgbClr val="ffffff"/>
                </a:solidFill>
                <a:latin typeface="Arial"/>
              </a:rPr>
              <a:t> </a:t>
            </a:r>
            <a:endParaRPr b="0" lang="en-US" sz="1100" spc="-1" strike="noStrike">
              <a:solidFill>
                <a:srgbClr val="ffffff"/>
              </a:solidFill>
              <a:latin typeface="Arial"/>
            </a:endParaRPr>
          </a:p>
          <a:p>
            <a:pPr algn="ctr"/>
            <a:r>
              <a:rPr b="0" i="1" lang="en-US" sz="1200" spc="-1" strike="noStrike">
                <a:solidFill>
                  <a:srgbClr val="ffffff"/>
                </a:solidFill>
                <a:latin typeface="Arial"/>
              </a:rPr>
              <a:t>Journal of Biological Chemistry</a:t>
            </a:r>
            <a:r>
              <a:rPr b="0" lang="en-US" sz="1200" spc="-1" strike="noStrike">
                <a:solidFill>
                  <a:srgbClr val="ffffff"/>
                </a:solidFill>
                <a:latin typeface="Arial"/>
              </a:rPr>
              <a:t> </a:t>
            </a:r>
            <a:endParaRPr b="0" lang="en-US" sz="1200" spc="-1" strike="noStrike">
              <a:solidFill>
                <a:srgbClr val="ffffff"/>
              </a:solidFill>
              <a:latin typeface="Arial"/>
            </a:endParaRPr>
          </a:p>
          <a:p>
            <a:pPr algn="ctr"/>
            <a:r>
              <a:rPr b="0" lang="en-US" sz="1200" spc="-1" strike="noStrike">
                <a:solidFill>
                  <a:srgbClr val="ffffff"/>
                </a:solidFill>
                <a:latin typeface="Arial"/>
              </a:rPr>
              <a:t>Volume 290 Issue 4 Pages 2175-2188 (January 2015) </a:t>
            </a:r>
            <a:endParaRPr b="0" lang="en-US" sz="1200" spc="-1" strike="noStrike">
              <a:solidFill>
                <a:srgbClr val="ffffff"/>
              </a:solidFill>
              <a:latin typeface="Arial"/>
            </a:endParaRPr>
          </a:p>
          <a:p>
            <a:pPr algn="ctr"/>
            <a:r>
              <a:rPr b="0" lang="en-US" sz="1000" spc="-1" strike="noStrike">
                <a:solidFill>
                  <a:srgbClr val="ffffff"/>
                </a:solidFill>
                <a:latin typeface="Arial"/>
              </a:rPr>
              <a:t>DOI: 10.1074/jbc.M114.620849</a:t>
            </a:r>
            <a:endParaRPr b="0" lang="en-US" sz="1000" spc="-1" strike="noStrike">
              <a:solidFill>
                <a:srgbClr val="ffffff"/>
              </a:solidFill>
              <a:latin typeface="Arial"/>
            </a:endParaRPr>
          </a:p>
        </p:txBody>
      </p:sp>
      <p:sp>
        <p:nvSpPr>
          <p:cNvPr id="45" name="TextShape 2"/>
          <p:cNvSpPr txBox="1"/>
          <p:nvPr/>
        </p:nvSpPr>
        <p:spPr>
          <a:xfrm>
            <a:off x="952560" y="6555600"/>
            <a:ext cx="5556240" cy="368280"/>
          </a:xfrm>
          <a:prstGeom prst="rect">
            <a:avLst/>
          </a:prstGeom>
          <a:noFill/>
          <a:ln>
            <a:noFill/>
          </a:ln>
        </p:spPr>
        <p:txBody>
          <a:bodyPr lIns="90000" rIns="90000" tIns="46800" bIns="46800" anchor="ctr">
            <a:spAutoFit/>
          </a:bodyPr>
          <a:p>
            <a:r>
              <a:rPr b="0" lang="en-US" sz="900" spc="-1" strike="noStrike">
                <a:solidFill>
                  <a:srgbClr val="ffffff"/>
                </a:solidFill>
                <a:latin typeface="Arial"/>
              </a:rPr>
              <a:t>Copyright © 2015 © 2015 ASBMB. Currently published by Elsevier Inc; originally published by American Society for Biochemistry and Molecular Biology.</a:t>
            </a:r>
            <a:r>
              <a:rPr b="0" lang="en-US" sz="900" spc="-1" strike="noStrike">
                <a:solidFill>
                  <a:srgbClr val="ffffff"/>
                </a:solidFill>
                <a:latin typeface="Arial"/>
                <a:hlinkClick r:id="rId1"/>
              </a:rPr>
              <a:t> Terms and Conditions</a:t>
            </a:r>
            <a:endParaRPr b="0" lang="en-US" sz="900" spc="-1" strike="noStrike">
              <a:solidFill>
                <a:srgbClr val="ffffff"/>
              </a:solidFill>
              <a:latin typeface="Arial"/>
            </a:endParaRPr>
          </a:p>
        </p:txBody>
      </p:sp>
      <p:pic>
        <p:nvPicPr>
          <p:cNvPr id="46" name="Logo" descr=""/>
          <p:cNvPicPr/>
          <p:nvPr/>
        </p:nvPicPr>
        <p:blipFill>
          <a:blip r:embed="rId2"/>
          <a:stretch/>
        </p:blipFill>
        <p:spPr>
          <a:xfrm>
            <a:off x="79560" y="6064200"/>
            <a:ext cx="707760" cy="793800"/>
          </a:xfrm>
          <a:prstGeom prst="rect">
            <a:avLst/>
          </a:prstGeom>
          <a:ln>
            <a:noFill/>
          </a:ln>
        </p:spPr>
      </p:pic>
    </p:spTree>
  </p:cSld>
  <p:transition spd="slow">
    <p:wipe dir="r"/>
  </p:transition>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CustomShape 1"/>
          <p:cNvSpPr/>
          <p:nvPr/>
        </p:nvSpPr>
        <p:spPr>
          <a:xfrm>
            <a:off x="4045680" y="79200"/>
            <a:ext cx="1052280" cy="307080"/>
          </a:xfrm>
          <a:prstGeom prst="rect">
            <a:avLst/>
          </a:prstGeom>
          <a:noFill/>
          <a:ln>
            <a:noFill/>
          </a:ln>
        </p:spPr>
        <p:style>
          <a:lnRef idx="0"/>
          <a:fillRef idx="0"/>
          <a:effectRef idx="0"/>
          <a:fontRef idx="minor"/>
        </p:style>
        <p:txBody>
          <a:bodyPr wrap="none" lIns="90000" rIns="90000" tIns="46800" bIns="46800">
            <a:spAutoFit/>
          </a:bodyPr>
          <a:p>
            <a:r>
              <a:rPr b="0" lang="en-US" sz="1400" spc="-1" strike="noStrike">
                <a:solidFill>
                  <a:srgbClr val="ffffff"/>
                </a:solidFill>
                <a:latin typeface="Arial"/>
              </a:rPr>
              <a:t>FIGURE 1 </a:t>
            </a:r>
            <a:endParaRPr b="0" lang="en-US" sz="1400" spc="-1" strike="noStrike">
              <a:solidFill>
                <a:srgbClr val="ffffff"/>
              </a:solidFill>
              <a:latin typeface="Arial"/>
            </a:endParaRPr>
          </a:p>
        </p:txBody>
      </p:sp>
      <p:pic>
        <p:nvPicPr>
          <p:cNvPr id="48" name="Main graphic" descr=""/>
          <p:cNvPicPr/>
          <p:nvPr/>
        </p:nvPicPr>
        <p:blipFill>
          <a:blip r:embed="rId1"/>
          <a:stretch/>
        </p:blipFill>
        <p:spPr>
          <a:xfrm>
            <a:off x="2650320" y="762120"/>
            <a:ext cx="3893760" cy="4984200"/>
          </a:xfrm>
          <a:prstGeom prst="rect">
            <a:avLst/>
          </a:prstGeom>
          <a:ln>
            <a:noFill/>
          </a:ln>
        </p:spPr>
      </p:pic>
      <p:sp>
        <p:nvSpPr>
          <p:cNvPr id="49" name="TextShape 2"/>
          <p:cNvSpPr txBox="1"/>
          <p:nvPr/>
        </p:nvSpPr>
        <p:spPr>
          <a:xfrm>
            <a:off x="952560" y="6477120"/>
            <a:ext cx="8254800" cy="231120"/>
          </a:xfrm>
          <a:prstGeom prst="rect">
            <a:avLst/>
          </a:prstGeom>
          <a:noFill/>
          <a:ln>
            <a:noFill/>
          </a:ln>
        </p:spPr>
        <p:txBody>
          <a:bodyPr lIns="90000" rIns="90000" tIns="45000" bIns="45000">
            <a:spAutoFit/>
          </a:bodyPr>
          <a:p>
            <a:r>
              <a:rPr b="0" i="1" lang="en-US" sz="900" spc="-1" strike="noStrike">
                <a:solidFill>
                  <a:srgbClr val="ffffff"/>
                </a:solidFill>
                <a:latin typeface="Arial"/>
              </a:rPr>
              <a:t>Journal of Biological Chemistry</a:t>
            </a:r>
            <a:r>
              <a:rPr b="0" lang="en-US" sz="900" spc="-1" strike="noStrike">
                <a:solidFill>
                  <a:srgbClr val="ffffff"/>
                </a:solidFill>
                <a:latin typeface="Arial"/>
              </a:rPr>
              <a:t> 2015 2902175-2188DOI: (10.1074/jbc.M114.620849) </a:t>
            </a:r>
            <a:endParaRPr b="0" lang="en-US" sz="900" spc="-1" strike="noStrike">
              <a:solidFill>
                <a:srgbClr val="ffffff"/>
              </a:solidFill>
              <a:latin typeface="Arial"/>
            </a:endParaRPr>
          </a:p>
        </p:txBody>
      </p:sp>
      <p:sp>
        <p:nvSpPr>
          <p:cNvPr id="50" name="TextShape 3"/>
          <p:cNvSpPr txBox="1"/>
          <p:nvPr/>
        </p:nvSpPr>
        <p:spPr>
          <a:xfrm>
            <a:off x="952560" y="6555600"/>
            <a:ext cx="5556240" cy="368280"/>
          </a:xfrm>
          <a:prstGeom prst="rect">
            <a:avLst/>
          </a:prstGeom>
          <a:noFill/>
          <a:ln>
            <a:noFill/>
          </a:ln>
        </p:spPr>
        <p:txBody>
          <a:bodyPr lIns="90000" rIns="90000" tIns="46800" bIns="46800" anchor="ctr">
            <a:spAutoFit/>
          </a:bodyPr>
          <a:p>
            <a:r>
              <a:rPr b="0" lang="en-US" sz="900" spc="-1" strike="noStrike">
                <a:solidFill>
                  <a:srgbClr val="ffffff"/>
                </a:solidFill>
                <a:latin typeface="Arial"/>
              </a:rPr>
              <a:t>Copyright © 2015 © 2015 ASBMB. Currently published by Elsevier Inc; originally published by American Society for Biochemistry and Molecular Biology.</a:t>
            </a:r>
            <a:r>
              <a:rPr b="0" lang="en-US" sz="900" spc="-1" strike="noStrike">
                <a:solidFill>
                  <a:srgbClr val="ffffff"/>
                </a:solidFill>
                <a:latin typeface="Arial"/>
                <a:hlinkClick r:id="rId2"/>
              </a:rPr>
              <a:t> Terms and Conditions</a:t>
            </a:r>
            <a:endParaRPr b="0" lang="en-US" sz="900" spc="-1" strike="noStrike">
              <a:solidFill>
                <a:srgbClr val="ffffff"/>
              </a:solidFill>
              <a:latin typeface="Arial"/>
            </a:endParaRPr>
          </a:p>
        </p:txBody>
      </p:sp>
      <p:pic>
        <p:nvPicPr>
          <p:cNvPr id="51" name="Logo" descr=""/>
          <p:cNvPicPr/>
          <p:nvPr/>
        </p:nvPicPr>
        <p:blipFill>
          <a:blip r:embed="rId3"/>
          <a:stretch/>
        </p:blipFill>
        <p:spPr>
          <a:xfrm>
            <a:off x="79560" y="6064200"/>
            <a:ext cx="707760" cy="793800"/>
          </a:xfrm>
          <a:prstGeom prst="rect">
            <a:avLst/>
          </a:prstGeom>
          <a:ln>
            <a:noFill/>
          </a:ln>
        </p:spPr>
      </p:pic>
    </p:spTree>
  </p:cSld>
  <p:transition spd="slow">
    <p:wipe dir="r"/>
  </p:transition>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CustomShape 1"/>
          <p:cNvSpPr/>
          <p:nvPr/>
        </p:nvSpPr>
        <p:spPr>
          <a:xfrm>
            <a:off x="4045680" y="79200"/>
            <a:ext cx="1052280" cy="307080"/>
          </a:xfrm>
          <a:prstGeom prst="rect">
            <a:avLst/>
          </a:prstGeom>
          <a:noFill/>
          <a:ln>
            <a:noFill/>
          </a:ln>
        </p:spPr>
        <p:style>
          <a:lnRef idx="0"/>
          <a:fillRef idx="0"/>
          <a:effectRef idx="0"/>
          <a:fontRef idx="minor"/>
        </p:style>
        <p:txBody>
          <a:bodyPr wrap="none" lIns="90000" rIns="90000" tIns="46800" bIns="46800">
            <a:spAutoFit/>
          </a:bodyPr>
          <a:p>
            <a:r>
              <a:rPr b="0" lang="en-US" sz="1400" spc="-1" strike="noStrike">
                <a:solidFill>
                  <a:srgbClr val="ffffff"/>
                </a:solidFill>
                <a:latin typeface="Arial"/>
              </a:rPr>
              <a:t>FIGURE 2 </a:t>
            </a:r>
            <a:endParaRPr b="0" lang="en-US" sz="1400" spc="-1" strike="noStrike">
              <a:solidFill>
                <a:srgbClr val="ffffff"/>
              </a:solidFill>
              <a:latin typeface="Arial"/>
            </a:endParaRPr>
          </a:p>
        </p:txBody>
      </p:sp>
      <p:pic>
        <p:nvPicPr>
          <p:cNvPr id="53" name="Main graphic" descr=""/>
          <p:cNvPicPr/>
          <p:nvPr/>
        </p:nvPicPr>
        <p:blipFill>
          <a:blip r:embed="rId1"/>
          <a:stretch/>
        </p:blipFill>
        <p:spPr>
          <a:xfrm>
            <a:off x="2383560" y="762120"/>
            <a:ext cx="4427280" cy="4984200"/>
          </a:xfrm>
          <a:prstGeom prst="rect">
            <a:avLst/>
          </a:prstGeom>
          <a:ln>
            <a:noFill/>
          </a:ln>
        </p:spPr>
      </p:pic>
      <p:sp>
        <p:nvSpPr>
          <p:cNvPr id="54" name="TextShape 2"/>
          <p:cNvSpPr txBox="1"/>
          <p:nvPr/>
        </p:nvSpPr>
        <p:spPr>
          <a:xfrm>
            <a:off x="952560" y="6477120"/>
            <a:ext cx="8254800" cy="231120"/>
          </a:xfrm>
          <a:prstGeom prst="rect">
            <a:avLst/>
          </a:prstGeom>
          <a:noFill/>
          <a:ln>
            <a:noFill/>
          </a:ln>
        </p:spPr>
        <p:txBody>
          <a:bodyPr lIns="90000" rIns="90000" tIns="45000" bIns="45000">
            <a:spAutoFit/>
          </a:bodyPr>
          <a:p>
            <a:r>
              <a:rPr b="0" i="1" lang="en-US" sz="900" spc="-1" strike="noStrike">
                <a:solidFill>
                  <a:srgbClr val="ffffff"/>
                </a:solidFill>
                <a:latin typeface="Arial"/>
              </a:rPr>
              <a:t>Journal of Biological Chemistry</a:t>
            </a:r>
            <a:r>
              <a:rPr b="0" lang="en-US" sz="900" spc="-1" strike="noStrike">
                <a:solidFill>
                  <a:srgbClr val="ffffff"/>
                </a:solidFill>
                <a:latin typeface="Arial"/>
              </a:rPr>
              <a:t> 2015 2902175-2188DOI: (10.1074/jbc.M114.620849) </a:t>
            </a:r>
            <a:endParaRPr b="0" lang="en-US" sz="900" spc="-1" strike="noStrike">
              <a:solidFill>
                <a:srgbClr val="ffffff"/>
              </a:solidFill>
              <a:latin typeface="Arial"/>
            </a:endParaRPr>
          </a:p>
        </p:txBody>
      </p:sp>
      <p:sp>
        <p:nvSpPr>
          <p:cNvPr id="55" name="TextShape 3"/>
          <p:cNvSpPr txBox="1"/>
          <p:nvPr/>
        </p:nvSpPr>
        <p:spPr>
          <a:xfrm>
            <a:off x="952560" y="6555600"/>
            <a:ext cx="5556240" cy="368280"/>
          </a:xfrm>
          <a:prstGeom prst="rect">
            <a:avLst/>
          </a:prstGeom>
          <a:noFill/>
          <a:ln>
            <a:noFill/>
          </a:ln>
        </p:spPr>
        <p:txBody>
          <a:bodyPr lIns="90000" rIns="90000" tIns="46800" bIns="46800" anchor="ctr">
            <a:spAutoFit/>
          </a:bodyPr>
          <a:p>
            <a:r>
              <a:rPr b="0" lang="en-US" sz="900" spc="-1" strike="noStrike">
                <a:solidFill>
                  <a:srgbClr val="ffffff"/>
                </a:solidFill>
                <a:latin typeface="Arial"/>
              </a:rPr>
              <a:t>Copyright © 2015 © 2015 ASBMB. Currently published by Elsevier Inc; originally published by American Society for Biochemistry and Molecular Biology.</a:t>
            </a:r>
            <a:r>
              <a:rPr b="0" lang="en-US" sz="900" spc="-1" strike="noStrike">
                <a:solidFill>
                  <a:srgbClr val="ffffff"/>
                </a:solidFill>
                <a:latin typeface="Arial"/>
                <a:hlinkClick r:id="rId2"/>
              </a:rPr>
              <a:t> Terms and Conditions</a:t>
            </a:r>
            <a:endParaRPr b="0" lang="en-US" sz="900" spc="-1" strike="noStrike">
              <a:solidFill>
                <a:srgbClr val="ffffff"/>
              </a:solidFill>
              <a:latin typeface="Arial"/>
            </a:endParaRPr>
          </a:p>
        </p:txBody>
      </p:sp>
      <p:pic>
        <p:nvPicPr>
          <p:cNvPr id="56" name="Logo" descr=""/>
          <p:cNvPicPr/>
          <p:nvPr/>
        </p:nvPicPr>
        <p:blipFill>
          <a:blip r:embed="rId3"/>
          <a:stretch/>
        </p:blipFill>
        <p:spPr>
          <a:xfrm>
            <a:off x="79560" y="6064200"/>
            <a:ext cx="707760" cy="793800"/>
          </a:xfrm>
          <a:prstGeom prst="rect">
            <a:avLst/>
          </a:prstGeom>
          <a:ln>
            <a:noFill/>
          </a:ln>
        </p:spPr>
      </p:pic>
    </p:spTree>
  </p:cSld>
  <p:transition spd="slow">
    <p:wipe dir="r"/>
  </p:transition>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7" name="CustomShape 1"/>
          <p:cNvSpPr/>
          <p:nvPr/>
        </p:nvSpPr>
        <p:spPr>
          <a:xfrm>
            <a:off x="4045680" y="79200"/>
            <a:ext cx="1052280" cy="307080"/>
          </a:xfrm>
          <a:prstGeom prst="rect">
            <a:avLst/>
          </a:prstGeom>
          <a:noFill/>
          <a:ln>
            <a:noFill/>
          </a:ln>
        </p:spPr>
        <p:style>
          <a:lnRef idx="0"/>
          <a:fillRef idx="0"/>
          <a:effectRef idx="0"/>
          <a:fontRef idx="minor"/>
        </p:style>
        <p:txBody>
          <a:bodyPr wrap="none" lIns="90000" rIns="90000" tIns="46800" bIns="46800">
            <a:spAutoFit/>
          </a:bodyPr>
          <a:p>
            <a:r>
              <a:rPr b="0" lang="en-US" sz="1400" spc="-1" strike="noStrike">
                <a:solidFill>
                  <a:srgbClr val="ffffff"/>
                </a:solidFill>
                <a:latin typeface="Arial"/>
              </a:rPr>
              <a:t>FIGURE 3 </a:t>
            </a:r>
            <a:endParaRPr b="0" lang="en-US" sz="1400" spc="-1" strike="noStrike">
              <a:solidFill>
                <a:srgbClr val="ffffff"/>
              </a:solidFill>
              <a:latin typeface="Arial"/>
            </a:endParaRPr>
          </a:p>
        </p:txBody>
      </p:sp>
      <p:pic>
        <p:nvPicPr>
          <p:cNvPr id="58" name="Main graphic" descr=""/>
          <p:cNvPicPr/>
          <p:nvPr/>
        </p:nvPicPr>
        <p:blipFill>
          <a:blip r:embed="rId1"/>
          <a:stretch/>
        </p:blipFill>
        <p:spPr>
          <a:xfrm>
            <a:off x="2436120" y="762120"/>
            <a:ext cx="4322160" cy="4984200"/>
          </a:xfrm>
          <a:prstGeom prst="rect">
            <a:avLst/>
          </a:prstGeom>
          <a:ln>
            <a:noFill/>
          </a:ln>
        </p:spPr>
      </p:pic>
      <p:sp>
        <p:nvSpPr>
          <p:cNvPr id="59" name="TextShape 2"/>
          <p:cNvSpPr txBox="1"/>
          <p:nvPr/>
        </p:nvSpPr>
        <p:spPr>
          <a:xfrm>
            <a:off x="952560" y="6477120"/>
            <a:ext cx="8254800" cy="231120"/>
          </a:xfrm>
          <a:prstGeom prst="rect">
            <a:avLst/>
          </a:prstGeom>
          <a:noFill/>
          <a:ln>
            <a:noFill/>
          </a:ln>
        </p:spPr>
        <p:txBody>
          <a:bodyPr lIns="90000" rIns="90000" tIns="45000" bIns="45000">
            <a:spAutoFit/>
          </a:bodyPr>
          <a:p>
            <a:r>
              <a:rPr b="0" i="1" lang="en-US" sz="900" spc="-1" strike="noStrike">
                <a:solidFill>
                  <a:srgbClr val="ffffff"/>
                </a:solidFill>
                <a:latin typeface="Arial"/>
              </a:rPr>
              <a:t>Journal of Biological Chemistry</a:t>
            </a:r>
            <a:r>
              <a:rPr b="0" lang="en-US" sz="900" spc="-1" strike="noStrike">
                <a:solidFill>
                  <a:srgbClr val="ffffff"/>
                </a:solidFill>
                <a:latin typeface="Arial"/>
              </a:rPr>
              <a:t> 2015 2902175-2188DOI: (10.1074/jbc.M114.620849) </a:t>
            </a:r>
            <a:endParaRPr b="0" lang="en-US" sz="900" spc="-1" strike="noStrike">
              <a:solidFill>
                <a:srgbClr val="ffffff"/>
              </a:solidFill>
              <a:latin typeface="Arial"/>
            </a:endParaRPr>
          </a:p>
        </p:txBody>
      </p:sp>
      <p:sp>
        <p:nvSpPr>
          <p:cNvPr id="60" name="TextShape 3"/>
          <p:cNvSpPr txBox="1"/>
          <p:nvPr/>
        </p:nvSpPr>
        <p:spPr>
          <a:xfrm>
            <a:off x="952560" y="6555600"/>
            <a:ext cx="5556240" cy="368280"/>
          </a:xfrm>
          <a:prstGeom prst="rect">
            <a:avLst/>
          </a:prstGeom>
          <a:noFill/>
          <a:ln>
            <a:noFill/>
          </a:ln>
        </p:spPr>
        <p:txBody>
          <a:bodyPr lIns="90000" rIns="90000" tIns="46800" bIns="46800" anchor="ctr">
            <a:spAutoFit/>
          </a:bodyPr>
          <a:p>
            <a:r>
              <a:rPr b="0" lang="en-US" sz="900" spc="-1" strike="noStrike">
                <a:solidFill>
                  <a:srgbClr val="ffffff"/>
                </a:solidFill>
                <a:latin typeface="Arial"/>
              </a:rPr>
              <a:t>Copyright © 2015 © 2015 ASBMB. Currently published by Elsevier Inc; originally published by American Society for Biochemistry and Molecular Biology.</a:t>
            </a:r>
            <a:r>
              <a:rPr b="0" lang="en-US" sz="900" spc="-1" strike="noStrike">
                <a:solidFill>
                  <a:srgbClr val="ffffff"/>
                </a:solidFill>
                <a:latin typeface="Arial"/>
                <a:hlinkClick r:id="rId2"/>
              </a:rPr>
              <a:t> Terms and Conditions</a:t>
            </a:r>
            <a:endParaRPr b="0" lang="en-US" sz="900" spc="-1" strike="noStrike">
              <a:solidFill>
                <a:srgbClr val="ffffff"/>
              </a:solidFill>
              <a:latin typeface="Arial"/>
            </a:endParaRPr>
          </a:p>
        </p:txBody>
      </p:sp>
      <p:pic>
        <p:nvPicPr>
          <p:cNvPr id="61" name="Logo" descr=""/>
          <p:cNvPicPr/>
          <p:nvPr/>
        </p:nvPicPr>
        <p:blipFill>
          <a:blip r:embed="rId3"/>
          <a:stretch/>
        </p:blipFill>
        <p:spPr>
          <a:xfrm>
            <a:off x="79560" y="6064200"/>
            <a:ext cx="707760" cy="793800"/>
          </a:xfrm>
          <a:prstGeom prst="rect">
            <a:avLst/>
          </a:prstGeom>
          <a:ln>
            <a:noFill/>
          </a:ln>
        </p:spPr>
      </p:pic>
    </p:spTree>
  </p:cSld>
  <p:transition spd="slow">
    <p:wipe dir="r"/>
  </p:transition>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2" name="CustomShape 1"/>
          <p:cNvSpPr/>
          <p:nvPr/>
        </p:nvSpPr>
        <p:spPr>
          <a:xfrm>
            <a:off x="4045680" y="79200"/>
            <a:ext cx="1052280" cy="307080"/>
          </a:xfrm>
          <a:prstGeom prst="rect">
            <a:avLst/>
          </a:prstGeom>
          <a:noFill/>
          <a:ln>
            <a:noFill/>
          </a:ln>
        </p:spPr>
        <p:style>
          <a:lnRef idx="0"/>
          <a:fillRef idx="0"/>
          <a:effectRef idx="0"/>
          <a:fontRef idx="minor"/>
        </p:style>
        <p:txBody>
          <a:bodyPr wrap="none" lIns="90000" rIns="90000" tIns="46800" bIns="46800">
            <a:spAutoFit/>
          </a:bodyPr>
          <a:p>
            <a:r>
              <a:rPr b="0" lang="en-US" sz="1400" spc="-1" strike="noStrike">
                <a:solidFill>
                  <a:srgbClr val="ffffff"/>
                </a:solidFill>
                <a:latin typeface="Arial"/>
              </a:rPr>
              <a:t>FIGURE 4 </a:t>
            </a:r>
            <a:endParaRPr b="0" lang="en-US" sz="1400" spc="-1" strike="noStrike">
              <a:solidFill>
                <a:srgbClr val="ffffff"/>
              </a:solidFill>
              <a:latin typeface="Arial"/>
            </a:endParaRPr>
          </a:p>
        </p:txBody>
      </p:sp>
      <p:pic>
        <p:nvPicPr>
          <p:cNvPr id="63" name="Main graphic" descr=""/>
          <p:cNvPicPr/>
          <p:nvPr/>
        </p:nvPicPr>
        <p:blipFill>
          <a:blip r:embed="rId1"/>
          <a:stretch/>
        </p:blipFill>
        <p:spPr>
          <a:xfrm>
            <a:off x="1422360" y="1010520"/>
            <a:ext cx="6350040" cy="4487400"/>
          </a:xfrm>
          <a:prstGeom prst="rect">
            <a:avLst/>
          </a:prstGeom>
          <a:ln>
            <a:noFill/>
          </a:ln>
        </p:spPr>
      </p:pic>
      <p:sp>
        <p:nvSpPr>
          <p:cNvPr id="64" name="TextShape 2"/>
          <p:cNvSpPr txBox="1"/>
          <p:nvPr/>
        </p:nvSpPr>
        <p:spPr>
          <a:xfrm>
            <a:off x="952560" y="6477120"/>
            <a:ext cx="8254800" cy="231120"/>
          </a:xfrm>
          <a:prstGeom prst="rect">
            <a:avLst/>
          </a:prstGeom>
          <a:noFill/>
          <a:ln>
            <a:noFill/>
          </a:ln>
        </p:spPr>
        <p:txBody>
          <a:bodyPr lIns="90000" rIns="90000" tIns="45000" bIns="45000">
            <a:spAutoFit/>
          </a:bodyPr>
          <a:p>
            <a:r>
              <a:rPr b="0" i="1" lang="en-US" sz="900" spc="-1" strike="noStrike">
                <a:solidFill>
                  <a:srgbClr val="ffffff"/>
                </a:solidFill>
                <a:latin typeface="Arial"/>
              </a:rPr>
              <a:t>Journal of Biological Chemistry</a:t>
            </a:r>
            <a:r>
              <a:rPr b="0" lang="en-US" sz="900" spc="-1" strike="noStrike">
                <a:solidFill>
                  <a:srgbClr val="ffffff"/>
                </a:solidFill>
                <a:latin typeface="Arial"/>
              </a:rPr>
              <a:t> 2015 2902175-2188DOI: (10.1074/jbc.M114.620849) </a:t>
            </a:r>
            <a:endParaRPr b="0" lang="en-US" sz="900" spc="-1" strike="noStrike">
              <a:solidFill>
                <a:srgbClr val="ffffff"/>
              </a:solidFill>
              <a:latin typeface="Arial"/>
            </a:endParaRPr>
          </a:p>
        </p:txBody>
      </p:sp>
      <p:sp>
        <p:nvSpPr>
          <p:cNvPr id="65" name="TextShape 3"/>
          <p:cNvSpPr txBox="1"/>
          <p:nvPr/>
        </p:nvSpPr>
        <p:spPr>
          <a:xfrm>
            <a:off x="952560" y="6555600"/>
            <a:ext cx="5556240" cy="368280"/>
          </a:xfrm>
          <a:prstGeom prst="rect">
            <a:avLst/>
          </a:prstGeom>
          <a:noFill/>
          <a:ln>
            <a:noFill/>
          </a:ln>
        </p:spPr>
        <p:txBody>
          <a:bodyPr lIns="90000" rIns="90000" tIns="46800" bIns="46800" anchor="ctr">
            <a:spAutoFit/>
          </a:bodyPr>
          <a:p>
            <a:r>
              <a:rPr b="0" lang="en-US" sz="900" spc="-1" strike="noStrike">
                <a:solidFill>
                  <a:srgbClr val="ffffff"/>
                </a:solidFill>
                <a:latin typeface="Arial"/>
              </a:rPr>
              <a:t>Copyright © 2015 © 2015 ASBMB. Currently published by Elsevier Inc; originally published by American Society for Biochemistry and Molecular Biology.</a:t>
            </a:r>
            <a:r>
              <a:rPr b="0" lang="en-US" sz="900" spc="-1" strike="noStrike">
                <a:solidFill>
                  <a:srgbClr val="ffffff"/>
                </a:solidFill>
                <a:latin typeface="Arial"/>
                <a:hlinkClick r:id="rId2"/>
              </a:rPr>
              <a:t> Terms and Conditions</a:t>
            </a:r>
            <a:endParaRPr b="0" lang="en-US" sz="900" spc="-1" strike="noStrike">
              <a:solidFill>
                <a:srgbClr val="ffffff"/>
              </a:solidFill>
              <a:latin typeface="Arial"/>
            </a:endParaRPr>
          </a:p>
        </p:txBody>
      </p:sp>
      <p:pic>
        <p:nvPicPr>
          <p:cNvPr id="66" name="Logo" descr=""/>
          <p:cNvPicPr/>
          <p:nvPr/>
        </p:nvPicPr>
        <p:blipFill>
          <a:blip r:embed="rId3"/>
          <a:stretch/>
        </p:blipFill>
        <p:spPr>
          <a:xfrm>
            <a:off x="79560" y="6064200"/>
            <a:ext cx="707760" cy="793800"/>
          </a:xfrm>
          <a:prstGeom prst="rect">
            <a:avLst/>
          </a:prstGeom>
          <a:ln>
            <a:noFill/>
          </a:ln>
        </p:spPr>
      </p:pic>
    </p:spTree>
  </p:cSld>
  <p:transition spd="slow">
    <p:wipe dir="r"/>
  </p:transition>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7" name="CustomShape 1"/>
          <p:cNvSpPr/>
          <p:nvPr/>
        </p:nvSpPr>
        <p:spPr>
          <a:xfrm>
            <a:off x="4045680" y="79200"/>
            <a:ext cx="1052280" cy="307080"/>
          </a:xfrm>
          <a:prstGeom prst="rect">
            <a:avLst/>
          </a:prstGeom>
          <a:noFill/>
          <a:ln>
            <a:noFill/>
          </a:ln>
        </p:spPr>
        <p:style>
          <a:lnRef idx="0"/>
          <a:fillRef idx="0"/>
          <a:effectRef idx="0"/>
          <a:fontRef idx="minor"/>
        </p:style>
        <p:txBody>
          <a:bodyPr wrap="none" lIns="90000" rIns="90000" tIns="46800" bIns="46800">
            <a:spAutoFit/>
          </a:bodyPr>
          <a:p>
            <a:r>
              <a:rPr b="0" lang="en-US" sz="1400" spc="-1" strike="noStrike">
                <a:solidFill>
                  <a:srgbClr val="ffffff"/>
                </a:solidFill>
                <a:latin typeface="Arial"/>
              </a:rPr>
              <a:t>FIGURE 5 </a:t>
            </a:r>
            <a:endParaRPr b="0" lang="en-US" sz="1400" spc="-1" strike="noStrike">
              <a:solidFill>
                <a:srgbClr val="ffffff"/>
              </a:solidFill>
              <a:latin typeface="Arial"/>
            </a:endParaRPr>
          </a:p>
        </p:txBody>
      </p:sp>
      <p:pic>
        <p:nvPicPr>
          <p:cNvPr id="68" name="Main graphic" descr=""/>
          <p:cNvPicPr/>
          <p:nvPr/>
        </p:nvPicPr>
        <p:blipFill>
          <a:blip r:embed="rId1"/>
          <a:stretch/>
        </p:blipFill>
        <p:spPr>
          <a:xfrm>
            <a:off x="2535480" y="762120"/>
            <a:ext cx="4123800" cy="4984200"/>
          </a:xfrm>
          <a:prstGeom prst="rect">
            <a:avLst/>
          </a:prstGeom>
          <a:ln>
            <a:noFill/>
          </a:ln>
        </p:spPr>
      </p:pic>
      <p:sp>
        <p:nvSpPr>
          <p:cNvPr id="69" name="TextShape 2"/>
          <p:cNvSpPr txBox="1"/>
          <p:nvPr/>
        </p:nvSpPr>
        <p:spPr>
          <a:xfrm>
            <a:off x="952560" y="6477120"/>
            <a:ext cx="8254800" cy="231120"/>
          </a:xfrm>
          <a:prstGeom prst="rect">
            <a:avLst/>
          </a:prstGeom>
          <a:noFill/>
          <a:ln>
            <a:noFill/>
          </a:ln>
        </p:spPr>
        <p:txBody>
          <a:bodyPr lIns="90000" rIns="90000" tIns="45000" bIns="45000">
            <a:spAutoFit/>
          </a:bodyPr>
          <a:p>
            <a:r>
              <a:rPr b="0" i="1" lang="en-US" sz="900" spc="-1" strike="noStrike">
                <a:solidFill>
                  <a:srgbClr val="ffffff"/>
                </a:solidFill>
                <a:latin typeface="Arial"/>
              </a:rPr>
              <a:t>Journal of Biological Chemistry</a:t>
            </a:r>
            <a:r>
              <a:rPr b="0" lang="en-US" sz="900" spc="-1" strike="noStrike">
                <a:solidFill>
                  <a:srgbClr val="ffffff"/>
                </a:solidFill>
                <a:latin typeface="Arial"/>
              </a:rPr>
              <a:t> 2015 2902175-2188DOI: (10.1074/jbc.M114.620849) </a:t>
            </a:r>
            <a:endParaRPr b="0" lang="en-US" sz="900" spc="-1" strike="noStrike">
              <a:solidFill>
                <a:srgbClr val="ffffff"/>
              </a:solidFill>
              <a:latin typeface="Arial"/>
            </a:endParaRPr>
          </a:p>
        </p:txBody>
      </p:sp>
      <p:sp>
        <p:nvSpPr>
          <p:cNvPr id="70" name="TextShape 3"/>
          <p:cNvSpPr txBox="1"/>
          <p:nvPr/>
        </p:nvSpPr>
        <p:spPr>
          <a:xfrm>
            <a:off x="952560" y="6555600"/>
            <a:ext cx="5556240" cy="368280"/>
          </a:xfrm>
          <a:prstGeom prst="rect">
            <a:avLst/>
          </a:prstGeom>
          <a:noFill/>
          <a:ln>
            <a:noFill/>
          </a:ln>
        </p:spPr>
        <p:txBody>
          <a:bodyPr lIns="90000" rIns="90000" tIns="46800" bIns="46800" anchor="ctr">
            <a:spAutoFit/>
          </a:bodyPr>
          <a:p>
            <a:r>
              <a:rPr b="0" lang="en-US" sz="900" spc="-1" strike="noStrike">
                <a:solidFill>
                  <a:srgbClr val="ffffff"/>
                </a:solidFill>
                <a:latin typeface="Arial"/>
              </a:rPr>
              <a:t>Copyright © 2015 © 2015 ASBMB. Currently published by Elsevier Inc; originally published by American Society for Biochemistry and Molecular Biology.</a:t>
            </a:r>
            <a:r>
              <a:rPr b="0" lang="en-US" sz="900" spc="-1" strike="noStrike">
                <a:solidFill>
                  <a:srgbClr val="ffffff"/>
                </a:solidFill>
                <a:latin typeface="Arial"/>
                <a:hlinkClick r:id="rId2"/>
              </a:rPr>
              <a:t> Terms and Conditions</a:t>
            </a:r>
            <a:endParaRPr b="0" lang="en-US" sz="900" spc="-1" strike="noStrike">
              <a:solidFill>
                <a:srgbClr val="ffffff"/>
              </a:solidFill>
              <a:latin typeface="Arial"/>
            </a:endParaRPr>
          </a:p>
        </p:txBody>
      </p:sp>
      <p:pic>
        <p:nvPicPr>
          <p:cNvPr id="71" name="Logo" descr=""/>
          <p:cNvPicPr/>
          <p:nvPr/>
        </p:nvPicPr>
        <p:blipFill>
          <a:blip r:embed="rId3"/>
          <a:stretch/>
        </p:blipFill>
        <p:spPr>
          <a:xfrm>
            <a:off x="79560" y="6064200"/>
            <a:ext cx="707760" cy="793800"/>
          </a:xfrm>
          <a:prstGeom prst="rect">
            <a:avLst/>
          </a:prstGeom>
          <a:ln>
            <a:noFill/>
          </a:ln>
        </p:spPr>
      </p:pic>
    </p:spTree>
  </p:cSld>
  <p:transition spd="slow">
    <p:wipe dir="r"/>
  </p:transition>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2" name="CustomShape 1"/>
          <p:cNvSpPr/>
          <p:nvPr/>
        </p:nvSpPr>
        <p:spPr>
          <a:xfrm>
            <a:off x="4045680" y="79200"/>
            <a:ext cx="1052280" cy="307080"/>
          </a:xfrm>
          <a:prstGeom prst="rect">
            <a:avLst/>
          </a:prstGeom>
          <a:noFill/>
          <a:ln>
            <a:noFill/>
          </a:ln>
        </p:spPr>
        <p:style>
          <a:lnRef idx="0"/>
          <a:fillRef idx="0"/>
          <a:effectRef idx="0"/>
          <a:fontRef idx="minor"/>
        </p:style>
        <p:txBody>
          <a:bodyPr wrap="none" lIns="90000" rIns="90000" tIns="46800" bIns="46800">
            <a:spAutoFit/>
          </a:bodyPr>
          <a:p>
            <a:r>
              <a:rPr b="0" lang="en-US" sz="1400" spc="-1" strike="noStrike">
                <a:solidFill>
                  <a:srgbClr val="ffffff"/>
                </a:solidFill>
                <a:latin typeface="Arial"/>
              </a:rPr>
              <a:t>FIGURE 6 </a:t>
            </a:r>
            <a:endParaRPr b="0" lang="en-US" sz="1400" spc="-1" strike="noStrike">
              <a:solidFill>
                <a:srgbClr val="ffffff"/>
              </a:solidFill>
              <a:latin typeface="Arial"/>
            </a:endParaRPr>
          </a:p>
        </p:txBody>
      </p:sp>
      <p:pic>
        <p:nvPicPr>
          <p:cNvPr id="73" name="Main graphic" descr=""/>
          <p:cNvPicPr/>
          <p:nvPr/>
        </p:nvPicPr>
        <p:blipFill>
          <a:blip r:embed="rId1"/>
          <a:stretch/>
        </p:blipFill>
        <p:spPr>
          <a:xfrm>
            <a:off x="1599480" y="762120"/>
            <a:ext cx="5996160" cy="4984200"/>
          </a:xfrm>
          <a:prstGeom prst="rect">
            <a:avLst/>
          </a:prstGeom>
          <a:ln>
            <a:noFill/>
          </a:ln>
        </p:spPr>
      </p:pic>
      <p:sp>
        <p:nvSpPr>
          <p:cNvPr id="74" name="TextShape 2"/>
          <p:cNvSpPr txBox="1"/>
          <p:nvPr/>
        </p:nvSpPr>
        <p:spPr>
          <a:xfrm>
            <a:off x="952560" y="6477120"/>
            <a:ext cx="8254800" cy="231120"/>
          </a:xfrm>
          <a:prstGeom prst="rect">
            <a:avLst/>
          </a:prstGeom>
          <a:noFill/>
          <a:ln>
            <a:noFill/>
          </a:ln>
        </p:spPr>
        <p:txBody>
          <a:bodyPr lIns="90000" rIns="90000" tIns="45000" bIns="45000">
            <a:spAutoFit/>
          </a:bodyPr>
          <a:p>
            <a:r>
              <a:rPr b="0" i="1" lang="en-US" sz="900" spc="-1" strike="noStrike">
                <a:solidFill>
                  <a:srgbClr val="ffffff"/>
                </a:solidFill>
                <a:latin typeface="Arial"/>
              </a:rPr>
              <a:t>Journal of Biological Chemistry</a:t>
            </a:r>
            <a:r>
              <a:rPr b="0" lang="en-US" sz="900" spc="-1" strike="noStrike">
                <a:solidFill>
                  <a:srgbClr val="ffffff"/>
                </a:solidFill>
                <a:latin typeface="Arial"/>
              </a:rPr>
              <a:t> 2015 2902175-2188DOI: (10.1074/jbc.M114.620849) </a:t>
            </a:r>
            <a:endParaRPr b="0" lang="en-US" sz="900" spc="-1" strike="noStrike">
              <a:solidFill>
                <a:srgbClr val="ffffff"/>
              </a:solidFill>
              <a:latin typeface="Arial"/>
            </a:endParaRPr>
          </a:p>
        </p:txBody>
      </p:sp>
      <p:sp>
        <p:nvSpPr>
          <p:cNvPr id="75" name="TextShape 3"/>
          <p:cNvSpPr txBox="1"/>
          <p:nvPr/>
        </p:nvSpPr>
        <p:spPr>
          <a:xfrm>
            <a:off x="952560" y="6555600"/>
            <a:ext cx="5556240" cy="368280"/>
          </a:xfrm>
          <a:prstGeom prst="rect">
            <a:avLst/>
          </a:prstGeom>
          <a:noFill/>
          <a:ln>
            <a:noFill/>
          </a:ln>
        </p:spPr>
        <p:txBody>
          <a:bodyPr lIns="90000" rIns="90000" tIns="46800" bIns="46800" anchor="ctr">
            <a:spAutoFit/>
          </a:bodyPr>
          <a:p>
            <a:r>
              <a:rPr b="0" lang="en-US" sz="900" spc="-1" strike="noStrike">
                <a:solidFill>
                  <a:srgbClr val="ffffff"/>
                </a:solidFill>
                <a:latin typeface="Arial"/>
              </a:rPr>
              <a:t>Copyright © 2015 © 2015 ASBMB. Currently published by Elsevier Inc; originally published by American Society for Biochemistry and Molecular Biology.</a:t>
            </a:r>
            <a:r>
              <a:rPr b="0" lang="en-US" sz="900" spc="-1" strike="noStrike">
                <a:solidFill>
                  <a:srgbClr val="ffffff"/>
                </a:solidFill>
                <a:latin typeface="Arial"/>
                <a:hlinkClick r:id="rId2"/>
              </a:rPr>
              <a:t> Terms and Conditions</a:t>
            </a:r>
            <a:endParaRPr b="0" lang="en-US" sz="900" spc="-1" strike="noStrike">
              <a:solidFill>
                <a:srgbClr val="ffffff"/>
              </a:solidFill>
              <a:latin typeface="Arial"/>
            </a:endParaRPr>
          </a:p>
        </p:txBody>
      </p:sp>
      <p:pic>
        <p:nvPicPr>
          <p:cNvPr id="76" name="Logo" descr=""/>
          <p:cNvPicPr/>
          <p:nvPr/>
        </p:nvPicPr>
        <p:blipFill>
          <a:blip r:embed="rId3"/>
          <a:stretch/>
        </p:blipFill>
        <p:spPr>
          <a:xfrm>
            <a:off x="79560" y="6064200"/>
            <a:ext cx="707760" cy="793800"/>
          </a:xfrm>
          <a:prstGeom prst="rect">
            <a:avLst/>
          </a:prstGeom>
          <a:ln>
            <a:noFill/>
          </a:ln>
        </p:spPr>
      </p:pic>
    </p:spTree>
  </p:cSld>
  <p:transition spd="slow">
    <p:wipe dir="r"/>
  </p:transition>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7" name="CustomShape 1"/>
          <p:cNvSpPr/>
          <p:nvPr/>
        </p:nvSpPr>
        <p:spPr>
          <a:xfrm>
            <a:off x="4188240" y="79200"/>
            <a:ext cx="767520" cy="307080"/>
          </a:xfrm>
          <a:prstGeom prst="rect">
            <a:avLst/>
          </a:prstGeom>
          <a:noFill/>
          <a:ln>
            <a:noFill/>
          </a:ln>
        </p:spPr>
        <p:style>
          <a:lnRef idx="0"/>
          <a:fillRef idx="0"/>
          <a:effectRef idx="0"/>
          <a:fontRef idx="minor"/>
        </p:style>
        <p:txBody>
          <a:bodyPr wrap="none" lIns="90000" rIns="90000" tIns="46800" bIns="46800">
            <a:spAutoFit/>
          </a:bodyPr>
          <a:p>
            <a:r>
              <a:rPr b="0" lang="en-US" sz="1400" spc="-1" strike="noStrike">
                <a:solidFill>
                  <a:srgbClr val="ffffff"/>
                </a:solidFill>
                <a:latin typeface="Arial"/>
              </a:rPr>
              <a:t>(Eq. 3) </a:t>
            </a:r>
            <a:endParaRPr b="0" lang="en-US" sz="1400" spc="-1" strike="noStrike">
              <a:solidFill>
                <a:srgbClr val="ffffff"/>
              </a:solidFill>
              <a:latin typeface="Arial"/>
            </a:endParaRPr>
          </a:p>
        </p:txBody>
      </p:sp>
      <p:pic>
        <p:nvPicPr>
          <p:cNvPr id="78" name="Main graphic" descr=""/>
          <p:cNvPicPr/>
          <p:nvPr/>
        </p:nvPicPr>
        <p:blipFill>
          <a:blip r:embed="rId1"/>
          <a:stretch/>
        </p:blipFill>
        <p:spPr>
          <a:xfrm>
            <a:off x="1422360" y="2478240"/>
            <a:ext cx="6350040" cy="1552320"/>
          </a:xfrm>
          <a:prstGeom prst="rect">
            <a:avLst/>
          </a:prstGeom>
          <a:ln>
            <a:noFill/>
          </a:ln>
        </p:spPr>
      </p:pic>
      <p:sp>
        <p:nvSpPr>
          <p:cNvPr id="79" name="TextShape 2"/>
          <p:cNvSpPr txBox="1"/>
          <p:nvPr/>
        </p:nvSpPr>
        <p:spPr>
          <a:xfrm>
            <a:off x="952560" y="6477120"/>
            <a:ext cx="8254800" cy="231120"/>
          </a:xfrm>
          <a:prstGeom prst="rect">
            <a:avLst/>
          </a:prstGeom>
          <a:noFill/>
          <a:ln>
            <a:noFill/>
          </a:ln>
        </p:spPr>
        <p:txBody>
          <a:bodyPr lIns="90000" rIns="90000" tIns="45000" bIns="45000">
            <a:spAutoFit/>
          </a:bodyPr>
          <a:p>
            <a:r>
              <a:rPr b="0" i="1" lang="en-US" sz="900" spc="-1" strike="noStrike">
                <a:solidFill>
                  <a:srgbClr val="ffffff"/>
                </a:solidFill>
                <a:latin typeface="Arial"/>
              </a:rPr>
              <a:t>Journal of Biological Chemistry</a:t>
            </a:r>
            <a:r>
              <a:rPr b="0" lang="en-US" sz="900" spc="-1" strike="noStrike">
                <a:solidFill>
                  <a:srgbClr val="ffffff"/>
                </a:solidFill>
                <a:latin typeface="Arial"/>
              </a:rPr>
              <a:t> 2015 2902175-2188DOI: (10.1074/jbc.M114.620849) </a:t>
            </a:r>
            <a:endParaRPr b="0" lang="en-US" sz="900" spc="-1" strike="noStrike">
              <a:solidFill>
                <a:srgbClr val="ffffff"/>
              </a:solidFill>
              <a:latin typeface="Arial"/>
            </a:endParaRPr>
          </a:p>
        </p:txBody>
      </p:sp>
      <p:sp>
        <p:nvSpPr>
          <p:cNvPr id="80" name="TextShape 3"/>
          <p:cNvSpPr txBox="1"/>
          <p:nvPr/>
        </p:nvSpPr>
        <p:spPr>
          <a:xfrm>
            <a:off x="952560" y="6555600"/>
            <a:ext cx="5556240" cy="368280"/>
          </a:xfrm>
          <a:prstGeom prst="rect">
            <a:avLst/>
          </a:prstGeom>
          <a:noFill/>
          <a:ln>
            <a:noFill/>
          </a:ln>
        </p:spPr>
        <p:txBody>
          <a:bodyPr lIns="90000" rIns="90000" tIns="46800" bIns="46800" anchor="ctr">
            <a:spAutoFit/>
          </a:bodyPr>
          <a:p>
            <a:r>
              <a:rPr b="0" lang="en-US" sz="900" spc="-1" strike="noStrike">
                <a:solidFill>
                  <a:srgbClr val="ffffff"/>
                </a:solidFill>
                <a:latin typeface="Arial"/>
              </a:rPr>
              <a:t>Copyright © 2015 © 2015 ASBMB. Currently published by Elsevier Inc; originally published by American Society for Biochemistry and Molecular Biology.</a:t>
            </a:r>
            <a:r>
              <a:rPr b="0" lang="en-US" sz="900" spc="-1" strike="noStrike">
                <a:solidFill>
                  <a:srgbClr val="ffffff"/>
                </a:solidFill>
                <a:latin typeface="Arial"/>
                <a:hlinkClick r:id="rId2"/>
              </a:rPr>
              <a:t> Terms and Conditions</a:t>
            </a:r>
            <a:endParaRPr b="0" lang="en-US" sz="900" spc="-1" strike="noStrike">
              <a:solidFill>
                <a:srgbClr val="ffffff"/>
              </a:solidFill>
              <a:latin typeface="Arial"/>
            </a:endParaRPr>
          </a:p>
        </p:txBody>
      </p:sp>
      <p:pic>
        <p:nvPicPr>
          <p:cNvPr id="81" name="Logo" descr=""/>
          <p:cNvPicPr/>
          <p:nvPr/>
        </p:nvPicPr>
        <p:blipFill>
          <a:blip r:embed="rId3"/>
          <a:stretch/>
        </p:blipFill>
        <p:spPr>
          <a:xfrm>
            <a:off x="79560" y="6064200"/>
            <a:ext cx="707760" cy="793800"/>
          </a:xfrm>
          <a:prstGeom prst="rect">
            <a:avLst/>
          </a:prstGeom>
          <a:ln>
            <a:noFill/>
          </a:ln>
        </p:spPr>
      </p:pic>
    </p:spTree>
  </p:cSld>
  <p:transition spd="slow">
    <p:wipe dir="r"/>
  </p:transition>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LibreOffice/6.1.5.2$Linux_X86_64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en-US</dc:language>
  <cp:lastModifiedBy/>
  <cp:revision>0</cp:revision>
  <dc:subject/>
  <dc:title/>
</cp:coreProperties>
</file>